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notesSlides/notesSlide11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notesSlides/notesSlide16.xml" ContentType="application/vnd.openxmlformats-officedocument.presentationml.notesSlide+xml"/>
  <Override PartName="/ppt/charts/chart1.xml" ContentType="application/vnd.openxmlformats-officedocument.drawingml.chart+xml"/>
  <Override PartName="/ppt/notesSlides/notesSlide2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8.xml" ContentType="application/vnd.openxmlformats-officedocument.presentationml.notesSlide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notesSlides/notesSlide10.xml" ContentType="application/vnd.openxmlformats-officedocument.presentationml.notesSlide+xml"/>
  <Default Extension="rels" ContentType="application/vnd.openxmlformats-package.relationships+xml"/>
  <Override PartName="/ppt/slides/slide9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gif" ContentType="image/gif"/>
  <Override PartName="/ppt/notesSlides/notesSlide20.xml" ContentType="application/vnd.openxmlformats-officedocument.presentationml.notes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258" r:id="rId4"/>
    <p:sldId id="260" r:id="rId5"/>
    <p:sldId id="279" r:id="rId6"/>
    <p:sldId id="280" r:id="rId7"/>
    <p:sldId id="261" r:id="rId8"/>
    <p:sldId id="263" r:id="rId9"/>
    <p:sldId id="264" r:id="rId10"/>
    <p:sldId id="267" r:id="rId11"/>
    <p:sldId id="268" r:id="rId12"/>
    <p:sldId id="282" r:id="rId13"/>
    <p:sldId id="284" r:id="rId14"/>
    <p:sldId id="288" r:id="rId15"/>
    <p:sldId id="28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90" r:id="rId24"/>
    <p:sldId id="274" r:id="rId25"/>
    <p:sldId id="285" r:id="rId26"/>
    <p:sldId id="286" r:id="rId27"/>
    <p:sldId id="287" r:id="rId28"/>
    <p:sldId id="278" r:id="rId29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0"/>
    </p:ext>
    <p:ext uri="{D31A062A-798A-4329-ABDD-BBA856620510}">
      <p14:defaultImageDpi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85663" autoAdjust="0"/>
  </p:normalViewPr>
  <p:slideViewPr>
    <p:cSldViewPr>
      <p:cViewPr varScale="1">
        <p:scale>
          <a:sx n="89" d="100"/>
          <a:sy n="89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2754" y="-102"/>
      </p:cViewPr>
      <p:guideLst>
        <p:guide orient="horz" pos="2949"/>
        <p:guide pos="22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tableStyles" Target="tableStyles.xml"/><Relationship Id="rId31" Type="http://schemas.openxmlformats.org/officeDocument/2006/relationships/printerSettings" Target="printerSettings/printerSettings1.bin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A\vshards\aws_vshards_testing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TSA\vshards\perf_repo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0645586297760211"/>
          <c:y val="0.0459277403551745"/>
          <c:w val="0.821933427115786"/>
          <c:h val="0.878138395590937"/>
        </c:manualLayout>
      </c:layout>
      <c:scatterChart>
        <c:scatterStyle val="lineMarker"/>
        <c:ser>
          <c:idx val="0"/>
          <c:order val="0"/>
          <c:tx>
            <c:strRef>
              <c:f>'Ephemeral, 4 Volume, MD RAID0'!$B$6</c:f>
              <c:strCache>
                <c:ptCount val="1"/>
                <c:pt idx="0">
                  <c:v>TPS</c:v>
                </c:pt>
              </c:strCache>
            </c:strRef>
          </c:tx>
          <c:spPr>
            <a:ln w="38100">
              <a:solidFill>
                <a:srgbClr val="004586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004586"/>
              </a:solidFill>
              <a:ln>
                <a:solidFill>
                  <a:srgbClr val="004586"/>
                </a:solidFill>
                <a:prstDash val="solid"/>
              </a:ln>
            </c:spPr>
          </c:marker>
          <c:xVal>
            <c:numRef>
              <c:f>'Ephemeral, 4 Volume, MD RAID0'!$A$7:$A$14</c:f>
              <c:numCache>
                <c:formatCode>General</c:formatCode>
                <c:ptCount val="8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5.0</c:v>
                </c:pt>
                <c:pt idx="4">
                  <c:v>10.0</c:v>
                </c:pt>
                <c:pt idx="5">
                  <c:v>20.0</c:v>
                </c:pt>
                <c:pt idx="6">
                  <c:v>50.0</c:v>
                </c:pt>
                <c:pt idx="7">
                  <c:v>100.0</c:v>
                </c:pt>
              </c:numCache>
            </c:numRef>
          </c:xVal>
          <c:yVal>
            <c:numRef>
              <c:f>'Ephemeral, 4 Volume, MD RAID0'!$B$7:$B$14</c:f>
              <c:numCache>
                <c:formatCode>General</c:formatCode>
                <c:ptCount val="8"/>
                <c:pt idx="0">
                  <c:v>114.4</c:v>
                </c:pt>
                <c:pt idx="1">
                  <c:v>226.8800000000002</c:v>
                </c:pt>
                <c:pt idx="2">
                  <c:v>437.37</c:v>
                </c:pt>
                <c:pt idx="3">
                  <c:v>600.1</c:v>
                </c:pt>
                <c:pt idx="4">
                  <c:v>1061.45</c:v>
                </c:pt>
                <c:pt idx="5">
                  <c:v>1730.69</c:v>
                </c:pt>
                <c:pt idx="6">
                  <c:v>2775.850000000002</c:v>
                </c:pt>
                <c:pt idx="7">
                  <c:v>3207.18</c:v>
                </c:pt>
              </c:numCache>
            </c:numRef>
          </c:yVal>
        </c:ser>
        <c:ser>
          <c:idx val="1"/>
          <c:order val="1"/>
          <c:tx>
            <c:strRef>
              <c:f>'Ephemeral, 4 Volume, MD RAID0'!$C$6</c:f>
              <c:strCache>
                <c:ptCount val="1"/>
                <c:pt idx="0">
                  <c:v>50% LAT</c:v>
                </c:pt>
              </c:strCache>
            </c:strRef>
          </c:tx>
          <c:spPr>
            <a:ln w="38100">
              <a:solidFill>
                <a:srgbClr val="FF420E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FF420E"/>
              </a:solidFill>
              <a:ln>
                <a:solidFill>
                  <a:srgbClr val="FF420E"/>
                </a:solidFill>
                <a:prstDash val="solid"/>
              </a:ln>
            </c:spPr>
          </c:marker>
          <c:xVal>
            <c:numRef>
              <c:f>'Ephemeral, 4 Volume, MD RAID0'!$A$7:$A$14</c:f>
              <c:numCache>
                <c:formatCode>General</c:formatCode>
                <c:ptCount val="8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5.0</c:v>
                </c:pt>
                <c:pt idx="4">
                  <c:v>10.0</c:v>
                </c:pt>
                <c:pt idx="5">
                  <c:v>20.0</c:v>
                </c:pt>
                <c:pt idx="6">
                  <c:v>50.0</c:v>
                </c:pt>
                <c:pt idx="7">
                  <c:v>100.0</c:v>
                </c:pt>
              </c:numCache>
            </c:numRef>
          </c:xVal>
          <c:yVal>
            <c:numRef>
              <c:f>'Ephemeral, 4 Volume, MD RAID0'!$C$7:$C$14</c:f>
              <c:numCache>
                <c:formatCode>General</c:formatCode>
                <c:ptCount val="8"/>
                <c:pt idx="0">
                  <c:v>8.0</c:v>
                </c:pt>
                <c:pt idx="1">
                  <c:v>8.0</c:v>
                </c:pt>
                <c:pt idx="2">
                  <c:v>9.0</c:v>
                </c:pt>
                <c:pt idx="3">
                  <c:v>8.0</c:v>
                </c:pt>
                <c:pt idx="4">
                  <c:v>9.0</c:v>
                </c:pt>
                <c:pt idx="5">
                  <c:v>10.0</c:v>
                </c:pt>
                <c:pt idx="6">
                  <c:v>12.0</c:v>
                </c:pt>
                <c:pt idx="7">
                  <c:v>15.0</c:v>
                </c:pt>
              </c:numCache>
            </c:numRef>
          </c:yVal>
        </c:ser>
        <c:ser>
          <c:idx val="2"/>
          <c:order val="2"/>
          <c:tx>
            <c:strRef>
              <c:f>'Ephemeral, 4 Volume, MD RAID0'!$D$6</c:f>
              <c:strCache>
                <c:ptCount val="1"/>
                <c:pt idx="0">
                  <c:v>90% LAT</c:v>
                </c:pt>
              </c:strCache>
            </c:strRef>
          </c:tx>
          <c:spPr>
            <a:ln w="38100">
              <a:solidFill>
                <a:srgbClr val="FFD320"/>
              </a:solidFill>
              <a:prstDash val="solid"/>
            </a:ln>
          </c:spPr>
          <c:marker>
            <c:symbol val="dash"/>
            <c:size val="7"/>
            <c:spPr>
              <a:noFill/>
              <a:ln>
                <a:solidFill>
                  <a:srgbClr val="FFD320"/>
                </a:solidFill>
                <a:prstDash val="solid"/>
              </a:ln>
            </c:spPr>
          </c:marker>
          <c:xVal>
            <c:numRef>
              <c:f>'Ephemeral, 4 Volume, MD RAID0'!$A$7:$A$14</c:f>
              <c:numCache>
                <c:formatCode>General</c:formatCode>
                <c:ptCount val="8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5.0</c:v>
                </c:pt>
                <c:pt idx="4">
                  <c:v>10.0</c:v>
                </c:pt>
                <c:pt idx="5">
                  <c:v>20.0</c:v>
                </c:pt>
                <c:pt idx="6">
                  <c:v>50.0</c:v>
                </c:pt>
                <c:pt idx="7">
                  <c:v>100.0</c:v>
                </c:pt>
              </c:numCache>
            </c:numRef>
          </c:xVal>
          <c:yVal>
            <c:numRef>
              <c:f>'Ephemeral, 4 Volume, MD RAID0'!$D$7:$D$14</c:f>
              <c:numCache>
                <c:formatCode>General</c:formatCode>
                <c:ptCount val="8"/>
                <c:pt idx="0">
                  <c:v>16.0</c:v>
                </c:pt>
                <c:pt idx="1">
                  <c:v>16.0</c:v>
                </c:pt>
                <c:pt idx="2">
                  <c:v>17.0</c:v>
                </c:pt>
                <c:pt idx="3">
                  <c:v>14.0</c:v>
                </c:pt>
                <c:pt idx="4">
                  <c:v>18.0</c:v>
                </c:pt>
                <c:pt idx="5">
                  <c:v>23.0</c:v>
                </c:pt>
                <c:pt idx="6">
                  <c:v>40.0</c:v>
                </c:pt>
                <c:pt idx="7">
                  <c:v>78.0</c:v>
                </c:pt>
              </c:numCache>
            </c:numRef>
          </c:yVal>
        </c:ser>
        <c:ser>
          <c:idx val="3"/>
          <c:order val="3"/>
          <c:tx>
            <c:strRef>
              <c:f>'Ephemeral, 4 Volume, MD RAID0'!$E$6</c:f>
              <c:strCache>
                <c:ptCount val="1"/>
                <c:pt idx="0">
                  <c:v>99% LAT</c:v>
                </c:pt>
              </c:strCache>
            </c:strRef>
          </c:tx>
          <c:spPr>
            <a:ln w="38100">
              <a:solidFill>
                <a:srgbClr val="579D1C"/>
              </a:solidFill>
              <a:prstDash val="solid"/>
            </a:ln>
          </c:spPr>
          <c:marker>
            <c:symbol val="triangle"/>
            <c:size val="7"/>
            <c:spPr>
              <a:solidFill>
                <a:srgbClr val="579D1C"/>
              </a:solidFill>
              <a:ln>
                <a:solidFill>
                  <a:srgbClr val="579D1C"/>
                </a:solidFill>
                <a:prstDash val="solid"/>
              </a:ln>
            </c:spPr>
          </c:marker>
          <c:xVal>
            <c:numRef>
              <c:f>'Ephemeral, 4 Volume, MD RAID0'!$A$7:$A$14</c:f>
              <c:numCache>
                <c:formatCode>General</c:formatCode>
                <c:ptCount val="8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5.0</c:v>
                </c:pt>
                <c:pt idx="4">
                  <c:v>10.0</c:v>
                </c:pt>
                <c:pt idx="5">
                  <c:v>20.0</c:v>
                </c:pt>
                <c:pt idx="6">
                  <c:v>50.0</c:v>
                </c:pt>
                <c:pt idx="7">
                  <c:v>100.0</c:v>
                </c:pt>
              </c:numCache>
            </c:numRef>
          </c:xVal>
          <c:yVal>
            <c:numRef>
              <c:f>'Ephemeral, 4 Volume, MD RAID0'!$E$7:$E$14</c:f>
              <c:numCache>
                <c:formatCode>General</c:formatCode>
                <c:ptCount val="8"/>
                <c:pt idx="0">
                  <c:v>24.0</c:v>
                </c:pt>
                <c:pt idx="1">
                  <c:v>26.0</c:v>
                </c:pt>
                <c:pt idx="2">
                  <c:v>29.0</c:v>
                </c:pt>
                <c:pt idx="3">
                  <c:v>27.0</c:v>
                </c:pt>
                <c:pt idx="4">
                  <c:v>35.0</c:v>
                </c:pt>
                <c:pt idx="5">
                  <c:v>52.0</c:v>
                </c:pt>
                <c:pt idx="6">
                  <c:v>98.0</c:v>
                </c:pt>
                <c:pt idx="7">
                  <c:v>224.0</c:v>
                </c:pt>
              </c:numCache>
            </c:numRef>
          </c:yVal>
        </c:ser>
        <c:ser>
          <c:idx val="4"/>
          <c:order val="4"/>
          <c:tx>
            <c:strRef>
              <c:f>'Ephemeral, 4 Volume, MD RAID0'!$J$6</c:f>
              <c:strCache>
                <c:ptCount val="1"/>
                <c:pt idx="0">
                  <c:v>Server IOPS</c:v>
                </c:pt>
              </c:strCache>
            </c:strRef>
          </c:tx>
          <c:spPr>
            <a:ln w="38100">
              <a:solidFill>
                <a:srgbClr val="4B1F6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4B1F6F"/>
              </a:solidFill>
              <a:ln>
                <a:solidFill>
                  <a:srgbClr val="4B1F6F"/>
                </a:solidFill>
                <a:prstDash val="solid"/>
              </a:ln>
            </c:spPr>
          </c:marker>
          <c:xVal>
            <c:numRef>
              <c:f>'Ephemeral, 4 Volume, MD RAID0'!$A$7:$A$14</c:f>
              <c:numCache>
                <c:formatCode>General</c:formatCode>
                <c:ptCount val="8"/>
                <c:pt idx="0">
                  <c:v>1.0</c:v>
                </c:pt>
                <c:pt idx="1">
                  <c:v>2.0</c:v>
                </c:pt>
                <c:pt idx="2">
                  <c:v>4.0</c:v>
                </c:pt>
                <c:pt idx="3">
                  <c:v>5.0</c:v>
                </c:pt>
                <c:pt idx="4">
                  <c:v>10.0</c:v>
                </c:pt>
                <c:pt idx="5">
                  <c:v>20.0</c:v>
                </c:pt>
                <c:pt idx="6">
                  <c:v>50.0</c:v>
                </c:pt>
                <c:pt idx="7">
                  <c:v>100.0</c:v>
                </c:pt>
              </c:numCache>
            </c:numRef>
          </c:xVal>
          <c:yVal>
            <c:numRef>
              <c:f>'Ephemeral, 4 Volume, MD RAID0'!$J$7:$J$14</c:f>
              <c:numCache>
                <c:formatCode>General</c:formatCode>
                <c:ptCount val="8"/>
                <c:pt idx="0">
                  <c:v>26.0</c:v>
                </c:pt>
                <c:pt idx="1">
                  <c:v>48.0</c:v>
                </c:pt>
                <c:pt idx="2">
                  <c:v>96.0</c:v>
                </c:pt>
                <c:pt idx="3">
                  <c:v>107.0</c:v>
                </c:pt>
                <c:pt idx="4">
                  <c:v>199.0</c:v>
                </c:pt>
                <c:pt idx="5">
                  <c:v>307.0</c:v>
                </c:pt>
                <c:pt idx="6">
                  <c:v>482.0</c:v>
                </c:pt>
                <c:pt idx="7">
                  <c:v>571.0</c:v>
                </c:pt>
              </c:numCache>
            </c:numRef>
          </c:yVal>
        </c:ser>
        <c:axId val="445737032"/>
        <c:axId val="418589320"/>
      </c:scatterChart>
      <c:valAx>
        <c:axId val="44573703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589320"/>
        <c:crosses val="autoZero"/>
        <c:crossBetween val="midCat"/>
      </c:valAx>
      <c:valAx>
        <c:axId val="418589320"/>
        <c:scaling>
          <c:orientation val="minMax"/>
        </c:scaling>
        <c:axPos val="l"/>
        <c:majorGridlines>
          <c:spPr>
            <a:ln w="3175">
              <a:solidFill>
                <a:srgbClr val="B3B3B3"/>
              </a:solidFill>
              <a:prstDash val="solid"/>
            </a:ln>
          </c:spPr>
        </c:majorGridlines>
        <c:numFmt formatCode="General" sourceLinked="1"/>
        <c:tickLblPos val="low"/>
        <c:spPr>
          <a:ln w="3175">
            <a:solidFill>
              <a:srgbClr val="B3B3B3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45737032"/>
        <c:crosses val="autoZero"/>
        <c:crossBetween val="midCat"/>
      </c:valAx>
      <c:spPr>
        <a:noFill/>
        <a:ln w="3175">
          <a:solidFill>
            <a:srgbClr val="B3B3B3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407692960714275"/>
          <c:y val="0.315267323886131"/>
          <c:w val="0.232135779774489"/>
          <c:h val="0.286847214909274"/>
        </c:manualLayout>
      </c:layout>
      <c:spPr>
        <a:noFill/>
        <a:ln w="25400">
          <a:noFill/>
        </a:ln>
      </c:spPr>
      <c:txPr>
        <a:bodyPr/>
        <a:lstStyle/>
        <a:p>
          <a:pPr>
            <a:defRPr sz="73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dispBlanksAs val="span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Lohit Hindi"/>
          <a:ea typeface="Lohit Hindi"/>
          <a:cs typeface="Lohit Hind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"/>
  <c:chart>
    <c:autoTitleDeleted val="1"/>
    <c:plotArea>
      <c:layout/>
      <c:lineChart>
        <c:grouping val="standard"/>
        <c:ser>
          <c:idx val="0"/>
          <c:order val="0"/>
          <c:tx>
            <c:v>50%</c:v>
          </c:tx>
          <c:marker>
            <c:symbol val="none"/>
          </c:marker>
          <c:cat>
            <c:numRef>
              <c:f>'c-report'!$B$21:$K$21</c:f>
              <c:numCache>
                <c:formatCode>General</c:formatCode>
                <c:ptCount val="10"/>
                <c:pt idx="0">
                  <c:v>1458.0</c:v>
                </c:pt>
                <c:pt idx="1">
                  <c:v>2393.0</c:v>
                </c:pt>
                <c:pt idx="2">
                  <c:v>3328.0</c:v>
                </c:pt>
                <c:pt idx="3">
                  <c:v>4263.0</c:v>
                </c:pt>
                <c:pt idx="4">
                  <c:v>5198.0</c:v>
                </c:pt>
                <c:pt idx="5">
                  <c:v>6132.0</c:v>
                </c:pt>
                <c:pt idx="6">
                  <c:v>7066.0</c:v>
                </c:pt>
                <c:pt idx="7">
                  <c:v>8000.0</c:v>
                </c:pt>
                <c:pt idx="8">
                  <c:v>8937.0</c:v>
                </c:pt>
                <c:pt idx="9">
                  <c:v>9863.0</c:v>
                </c:pt>
              </c:numCache>
            </c:numRef>
          </c:cat>
          <c:val>
            <c:numRef>
              <c:f>'c-report'!$B$33:$K$33</c:f>
              <c:numCache>
                <c:formatCode>General</c:formatCode>
                <c:ptCount val="10"/>
                <c:pt idx="0">
                  <c:v>0.015</c:v>
                </c:pt>
                <c:pt idx="1">
                  <c:v>0.014</c:v>
                </c:pt>
                <c:pt idx="2">
                  <c:v>0.014</c:v>
                </c:pt>
                <c:pt idx="3">
                  <c:v>0.014</c:v>
                </c:pt>
                <c:pt idx="4">
                  <c:v>0.015</c:v>
                </c:pt>
                <c:pt idx="5">
                  <c:v>0.017</c:v>
                </c:pt>
                <c:pt idx="6">
                  <c:v>0.021</c:v>
                </c:pt>
                <c:pt idx="7">
                  <c:v>0.026</c:v>
                </c:pt>
                <c:pt idx="8">
                  <c:v>0.037</c:v>
                </c:pt>
                <c:pt idx="9">
                  <c:v>0.063</c:v>
                </c:pt>
              </c:numCache>
            </c:numRef>
          </c:val>
        </c:ser>
        <c:ser>
          <c:idx val="1"/>
          <c:order val="1"/>
          <c:tx>
            <c:v>90%</c:v>
          </c:tx>
          <c:marker>
            <c:symbol val="none"/>
          </c:marker>
          <c:val>
            <c:numRef>
              <c:f>'c-report'!$B$34:$K$34</c:f>
              <c:numCache>
                <c:formatCode>General</c:formatCode>
                <c:ptCount val="10"/>
                <c:pt idx="0">
                  <c:v>0.035</c:v>
                </c:pt>
                <c:pt idx="1">
                  <c:v>0.033</c:v>
                </c:pt>
                <c:pt idx="2">
                  <c:v>0.036</c:v>
                </c:pt>
                <c:pt idx="3">
                  <c:v>0.04</c:v>
                </c:pt>
                <c:pt idx="4">
                  <c:v>0.048</c:v>
                </c:pt>
                <c:pt idx="5">
                  <c:v>0.056</c:v>
                </c:pt>
                <c:pt idx="6">
                  <c:v>0.07</c:v>
                </c:pt>
                <c:pt idx="7">
                  <c:v>0.09</c:v>
                </c:pt>
                <c:pt idx="8">
                  <c:v>0.131</c:v>
                </c:pt>
                <c:pt idx="9">
                  <c:v>0.214</c:v>
                </c:pt>
              </c:numCache>
            </c:numRef>
          </c:val>
        </c:ser>
        <c:ser>
          <c:idx val="2"/>
          <c:order val="2"/>
          <c:tx>
            <c:v>99%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val>
            <c:numRef>
              <c:f>'c-report'!$B$35:$K$35</c:f>
              <c:numCache>
                <c:formatCode>General</c:formatCode>
                <c:ptCount val="10"/>
                <c:pt idx="0">
                  <c:v>0.082</c:v>
                </c:pt>
                <c:pt idx="1">
                  <c:v>0.083</c:v>
                </c:pt>
                <c:pt idx="2">
                  <c:v>0.0930000000000001</c:v>
                </c:pt>
                <c:pt idx="3">
                  <c:v>0.107</c:v>
                </c:pt>
                <c:pt idx="4">
                  <c:v>0.128</c:v>
                </c:pt>
                <c:pt idx="5">
                  <c:v>0.164</c:v>
                </c:pt>
                <c:pt idx="6">
                  <c:v>0.2</c:v>
                </c:pt>
                <c:pt idx="7">
                  <c:v>0.275</c:v>
                </c:pt>
                <c:pt idx="8">
                  <c:v>0.376</c:v>
                </c:pt>
                <c:pt idx="9">
                  <c:v>0.527</c:v>
                </c:pt>
              </c:numCache>
            </c:numRef>
          </c:val>
        </c:ser>
        <c:marker val="1"/>
        <c:axId val="68957240"/>
        <c:axId val="478541192"/>
      </c:lineChart>
      <c:catAx>
        <c:axId val="68957240"/>
        <c:scaling>
          <c:orientation val="minMax"/>
        </c:scaling>
        <c:axPos val="b"/>
        <c:numFmt formatCode="General" sourceLinked="1"/>
        <c:majorTickMark val="none"/>
        <c:tickLblPos val="nextTo"/>
        <c:crossAx val="478541192"/>
        <c:crosses val="autoZero"/>
        <c:auto val="1"/>
        <c:lblAlgn val="ctr"/>
        <c:lblOffset val="100"/>
      </c:catAx>
      <c:valAx>
        <c:axId val="47854119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68957240"/>
        <c:crosses val="autoZero"/>
        <c:crossBetween val="between"/>
      </c:valAx>
    </c:plotArea>
    <c:legend>
      <c:legendPos val="b"/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2" tIns="46965" rIns="93932" bIns="46965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2" tIns="46965" rIns="93932" bIns="46965" rtlCol="0"/>
          <a:lstStyle>
            <a:lvl1pPr algn="r">
              <a:defRPr sz="1300"/>
            </a:lvl1pPr>
          </a:lstStyle>
          <a:p>
            <a:fld id="{3475D72D-20A2-47CC-AFE3-7A3E3BCD010E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703263"/>
            <a:ext cx="4679950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2" tIns="46965" rIns="93932" bIns="469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2" tIns="46965" rIns="93932" bIns="469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2" tIns="46965" rIns="93932" bIns="46965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2" tIns="46965" rIns="93932" bIns="46965" rtlCol="0" anchor="b"/>
          <a:lstStyle>
            <a:lvl1pPr algn="r">
              <a:defRPr sz="1300"/>
            </a:lvl1pPr>
          </a:lstStyle>
          <a:p>
            <a:fld id="{A68D8303-DE46-43C3-8D0C-497EE9BC04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930878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955222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7712214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552581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920741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5256347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42831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1084274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253990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303056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3247849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2859757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2942511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CBF93FA-B151-4CF5-BBAF-7CB333267E24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8563" y="709613"/>
            <a:ext cx="4679950" cy="3511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8286" y="4446576"/>
            <a:ext cx="5661950" cy="4213088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B371F65-8CEA-4C8F-92BB-5C56920A2714}" type="slidenum">
              <a:rPr lang="en-US"/>
              <a:pPr/>
              <a:t>26</a:t>
            </a:fld>
            <a:endParaRPr lang="en-US" dirty="0"/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8563" y="709613"/>
            <a:ext cx="4679950" cy="3511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8286" y="4446576"/>
            <a:ext cx="5661950" cy="4213088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D2B6DB-456A-41B1-9402-F570E13A6435}" type="slidenum">
              <a:rPr lang="en-US"/>
              <a:pPr/>
              <a:t>27</a:t>
            </a:fld>
            <a:endParaRPr lang="en-US" dirty="0"/>
          </a:p>
        </p:txBody>
      </p:sp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98563" y="709613"/>
            <a:ext cx="4679950" cy="3511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08286" y="4446576"/>
            <a:ext cx="5661950" cy="4213088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330206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95691" indent="-195691"/>
            <a:endParaRPr lang="en-US" kern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D8303-DE46-43C3-8D0C-497EE9BC04A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659195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036674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801534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386871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3970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949113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35343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963333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47897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50813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43548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F46ED-63FD-4F6A-8C17-2133F9C99C03}" type="datetimeFigureOut">
              <a:rPr lang="en-US" smtClean="0"/>
              <a:pPr/>
              <a:t>4/13/11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FE96D-8013-4DE6-BFEB-66C6F2BA53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567441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Relationship Id="rId3" Type="http://schemas.openxmlformats.org/officeDocument/2006/relationships/chart" Target="../charts/char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gif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chart" Target="../charts/char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image" Target="../media/image1.gif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mailto:Yekesa.kosuru@nokia.co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NoSQL with MySQL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Yekesa Kosuru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Distinguished Architect, Nokia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Peter Zaitsev, Percona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79535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Part 3: Building key-value store</a:t>
            </a:r>
            <a:endParaRPr lang="en-US" b="0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59820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Important Considerations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Functional </a:t>
            </a:r>
          </a:p>
          <a:p>
            <a:pPr lvl="1"/>
            <a:r>
              <a:rPr lang="en-US" sz="8000" dirty="0" smtClean="0"/>
              <a:t>Simple API ( Get, Put, Delete  - like Hashtable)</a:t>
            </a:r>
          </a:p>
          <a:p>
            <a:pPr lvl="1"/>
            <a:r>
              <a:rPr lang="en-US" sz="8000" dirty="0" smtClean="0"/>
              <a:t>Primary key lookups only (limit expressive power)</a:t>
            </a:r>
          </a:p>
          <a:p>
            <a:pPr lvl="2"/>
            <a:r>
              <a:rPr lang="en-US" sz="7200" b="1" dirty="0" smtClean="0"/>
              <a:t>No</a:t>
            </a:r>
            <a:r>
              <a:rPr lang="en-US" sz="7200" dirty="0" smtClean="0"/>
              <a:t> joins, </a:t>
            </a:r>
            <a:r>
              <a:rPr lang="en-US" sz="7200" b="1" dirty="0" smtClean="0"/>
              <a:t>No</a:t>
            </a:r>
            <a:r>
              <a:rPr lang="en-US" sz="7200" dirty="0" smtClean="0"/>
              <a:t> non-key lookups, </a:t>
            </a:r>
            <a:r>
              <a:rPr lang="en-US" sz="7200" b="1" dirty="0" smtClean="0"/>
              <a:t>No</a:t>
            </a:r>
            <a:r>
              <a:rPr lang="en-US" sz="7200" dirty="0" smtClean="0"/>
              <a:t> grouping functions, </a:t>
            </a:r>
            <a:r>
              <a:rPr lang="en-US" sz="7200" b="1" dirty="0" smtClean="0"/>
              <a:t>No</a:t>
            </a:r>
            <a:r>
              <a:rPr lang="en-US" sz="7200" dirty="0" smtClean="0"/>
              <a:t> constraints …</a:t>
            </a:r>
          </a:p>
          <a:p>
            <a:pPr lvl="1"/>
            <a:r>
              <a:rPr lang="en-US" sz="8000" dirty="0" smtClean="0"/>
              <a:t>Data Model (Key-Value, Value = JSON)</a:t>
            </a:r>
          </a:p>
          <a:p>
            <a:pPr lvl="1"/>
            <a:r>
              <a:rPr lang="en-US" sz="8000" dirty="0" smtClean="0"/>
              <a:t>Read-Your-Write Consistency</a:t>
            </a:r>
          </a:p>
          <a:p>
            <a:r>
              <a:rPr lang="en-US" sz="8000" dirty="0" smtClean="0"/>
              <a:t>SLA</a:t>
            </a:r>
          </a:p>
          <a:p>
            <a:pPr lvl="1"/>
            <a:r>
              <a:rPr lang="en-US" sz="8000" dirty="0" smtClean="0"/>
              <a:t>Highly Available &amp; Horizontally Scalable</a:t>
            </a:r>
          </a:p>
          <a:p>
            <a:pPr lvl="1"/>
            <a:r>
              <a:rPr lang="en-US" sz="8000" dirty="0" smtClean="0"/>
              <a:t>Performance (low latencies &amp; predictable)</a:t>
            </a:r>
          </a:p>
          <a:p>
            <a:pPr lvl="2"/>
            <a:r>
              <a:rPr lang="en-US" sz="7200" dirty="0" smtClean="0"/>
              <a:t>Uniform cost of queries</a:t>
            </a:r>
          </a:p>
          <a:p>
            <a:r>
              <a:rPr lang="en-US" sz="8000" dirty="0" smtClean="0"/>
              <a:t>Operational</a:t>
            </a:r>
          </a:p>
          <a:p>
            <a:pPr lvl="1"/>
            <a:r>
              <a:rPr lang="en-US" sz="8000" dirty="0" smtClean="0"/>
              <a:t>Symmetric, Rolling Upgrades, Backups, Alerts, Monitoring</a:t>
            </a:r>
          </a:p>
          <a:p>
            <a:r>
              <a:rPr lang="en-US" sz="8000" dirty="0" smtClean="0"/>
              <a:t>Total Cost of Ownership (TCO)</a:t>
            </a:r>
          </a:p>
          <a:p>
            <a:pPr lvl="1"/>
            <a:r>
              <a:rPr lang="en-US" sz="8000" dirty="0" smtClean="0"/>
              <a:t>Hardware, Software, Licenses …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06378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Making it Available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Make N replicas of data</a:t>
            </a:r>
          </a:p>
          <a:p>
            <a:r>
              <a:rPr lang="en-US" sz="8000" dirty="0" smtClean="0"/>
              <a:t>Use Quorum (R </a:t>
            </a:r>
            <a:r>
              <a:rPr lang="en-US" sz="8000" dirty="0"/>
              <a:t>+ W &gt; N</a:t>
            </a:r>
            <a:r>
              <a:rPr lang="en-US" sz="8000" dirty="0" smtClean="0"/>
              <a:t>)</a:t>
            </a:r>
          </a:p>
          <a:p>
            <a:r>
              <a:rPr lang="en-US" sz="8000" dirty="0" smtClean="0"/>
              <a:t>Overlap R &amp; W to make it strongly consistent</a:t>
            </a:r>
          </a:p>
          <a:p>
            <a:r>
              <a:rPr lang="en-US" sz="8000" dirty="0" smtClean="0"/>
              <a:t>Handle Faults (partition tolerance and self heal)</a:t>
            </a:r>
            <a:endParaRPr lang="en-US" sz="8000" dirty="0"/>
          </a:p>
          <a:p>
            <a:pPr lvl="1"/>
            <a:r>
              <a:rPr lang="en-US" sz="8000" dirty="0"/>
              <a:t>Real </a:t>
            </a:r>
            <a:r>
              <a:rPr lang="en-US" sz="8000" dirty="0" smtClean="0"/>
              <a:t>faults </a:t>
            </a:r>
            <a:endParaRPr lang="en-US" sz="8000" dirty="0"/>
          </a:p>
          <a:p>
            <a:pPr lvl="2"/>
            <a:r>
              <a:rPr lang="en-US" sz="8000" dirty="0"/>
              <a:t>Machine down, NIC down …</a:t>
            </a:r>
          </a:p>
          <a:p>
            <a:pPr lvl="2"/>
            <a:r>
              <a:rPr lang="en-US" sz="8000" dirty="0"/>
              <a:t>Eventual Consistency (data)</a:t>
            </a:r>
          </a:p>
          <a:p>
            <a:pPr lvl="2"/>
            <a:r>
              <a:rPr lang="en-US" sz="8000" dirty="0"/>
              <a:t>Prefer A &amp; P in </a:t>
            </a:r>
            <a:r>
              <a:rPr lang="en-US" sz="8000" dirty="0" smtClean="0"/>
              <a:t>CAP</a:t>
            </a:r>
          </a:p>
          <a:p>
            <a:pPr lvl="2"/>
            <a:r>
              <a:rPr lang="en-US" sz="8000" dirty="0" smtClean="0"/>
              <a:t>If a node is down during write, read repair later – let write proceed</a:t>
            </a:r>
            <a:endParaRPr lang="en-US" sz="8000" dirty="0"/>
          </a:p>
          <a:p>
            <a:pPr lvl="1"/>
            <a:r>
              <a:rPr lang="en-US" sz="8000" dirty="0"/>
              <a:t>Intermittent faults</a:t>
            </a:r>
          </a:p>
          <a:p>
            <a:pPr lvl="2"/>
            <a:r>
              <a:rPr lang="en-US" sz="8000" dirty="0" smtClean="0"/>
              <a:t>X and Y are clients of Z; X can talk to Z but Y can’t</a:t>
            </a:r>
          </a:p>
          <a:p>
            <a:pPr lvl="2"/>
            <a:r>
              <a:rPr lang="en-US" sz="8000" dirty="0" smtClean="0"/>
              <a:t>Server does not respond within timeout, stress scenarios …</a:t>
            </a:r>
          </a:p>
          <a:p>
            <a:pPr lvl="2"/>
            <a:r>
              <a:rPr lang="en-US" sz="8000" dirty="0" smtClean="0"/>
              <a:t>Inconsistent </a:t>
            </a:r>
            <a:r>
              <a:rPr lang="en-US" sz="8000" dirty="0"/>
              <a:t>cluster </a:t>
            </a:r>
            <a:r>
              <a:rPr lang="en-US" sz="8000" dirty="0" smtClean="0"/>
              <a:t>view can cause inconsistencies </a:t>
            </a:r>
            <a:r>
              <a:rPr lang="en-US" sz="8000" dirty="0"/>
              <a:t>in data</a:t>
            </a:r>
          </a:p>
          <a:p>
            <a:pPr lvl="2"/>
            <a:r>
              <a:rPr lang="en-US" sz="8000" dirty="0" smtClean="0"/>
              <a:t>If two concurrently writing clients have different views of cluster, resolve inconsistency later - let write proceed</a:t>
            </a:r>
            <a:endParaRPr lang="en-US" sz="8000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19800" y="2634630"/>
            <a:ext cx="2614448" cy="1363963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7620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buSzTx/>
              <a:buFontTx/>
              <a:buNone/>
              <a:tabLst/>
            </a:pPr>
            <a:r>
              <a:rPr lang="en-US" sz="3600" b="1" dirty="0" smtClean="0">
                <a:solidFill>
                  <a:srgbClr val="0070C0"/>
                </a:solidFill>
              </a:rPr>
              <a:t>R + W &gt; N</a:t>
            </a:r>
          </a:p>
          <a:p>
            <a:pPr marL="0" marR="0" indent="0" algn="l" defTabSz="7620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Nokia Sans Wide" pitchFamily="34" charset="0"/>
              </a:rPr>
              <a:t>2 + 2 &gt; 3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6019800" y="1676400"/>
            <a:ext cx="2614448" cy="108696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7620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ans Wide" pitchFamily="34" charset="0"/>
              </a:rPr>
              <a:t>N  = Number of replicas</a:t>
            </a:r>
          </a:p>
          <a:p>
            <a:pPr marL="0" marR="0" indent="0" algn="l" defTabSz="7620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buSzTx/>
              <a:buFontTx/>
              <a:buNone/>
              <a:tabLst/>
            </a:pPr>
            <a:r>
              <a:rPr lang="en-US" dirty="0" smtClean="0"/>
              <a:t>R   = Number of Reads</a:t>
            </a:r>
          </a:p>
          <a:p>
            <a:pPr marL="0" marR="0" indent="0" algn="l" defTabSz="762000" rtl="0" eaLnBrk="0" fontAlgn="base" latinLnBrk="0" hangingPunct="0">
              <a:lnSpc>
                <a:spcPct val="100000"/>
              </a:lnSpc>
              <a:spcBef>
                <a:spcPct val="15000"/>
              </a:spcBef>
              <a:spcAft>
                <a:spcPct val="15000"/>
              </a:spcAft>
              <a:buClr>
                <a:schemeClr val="accent1"/>
              </a:buClr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ans Wide" pitchFamily="34" charset="0"/>
              </a:rPr>
              <a:t>W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ans Wide" pitchFamily="34" charset="0"/>
              </a:rPr>
              <a:t> = Number of Writes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Nokia Sans Wide" pitchFamily="34" charset="0"/>
              </a:rPr>
              <a:t> </a:t>
            </a:r>
          </a:p>
        </p:txBody>
      </p:sp>
      <p:pic>
        <p:nvPicPr>
          <p:cNvPr id="6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02471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Making it Scalable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defRPr/>
            </a:pPr>
            <a:r>
              <a:rPr lang="en-US" sz="2000" kern="0" dirty="0"/>
              <a:t>Sharding (or </a:t>
            </a:r>
            <a:r>
              <a:rPr lang="en-US" sz="2000" kern="0" dirty="0" smtClean="0"/>
              <a:t>partition data) </a:t>
            </a:r>
            <a:r>
              <a:rPr lang="en-US" sz="2000" kern="0" dirty="0"/>
              <a:t>works well for Capacity</a:t>
            </a:r>
          </a:p>
          <a:p>
            <a:pPr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defRPr/>
            </a:pPr>
            <a:r>
              <a:rPr lang="en-US" sz="2000" kern="0" dirty="0"/>
              <a:t>Large number of logical shards distributed over few physical machines</a:t>
            </a:r>
          </a:p>
          <a:p>
            <a:pPr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defRPr/>
            </a:pPr>
            <a:r>
              <a:rPr lang="en-US" sz="2000" kern="0" dirty="0"/>
              <a:t>How to shard</a:t>
            </a:r>
          </a:p>
          <a:p>
            <a:pPr marL="668338" lvl="1" indent="-193675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2000" kern="0" dirty="0">
                <a:ea typeface="ＭＳ Ｐゴシック" pitchFamily="-112" charset="-128"/>
                <a:cs typeface="ＭＳ Ｐゴシック"/>
              </a:rPr>
              <a:t>Consistent Hashing</a:t>
            </a:r>
          </a:p>
          <a:p>
            <a:pPr marL="1068388" lvl="2" indent="-193675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1600" kern="0" dirty="0">
                <a:ea typeface="ＭＳ Ｐゴシック" pitchFamily="-112" charset="-128"/>
                <a:cs typeface="ＭＳ Ｐゴシック"/>
              </a:rPr>
              <a:t>Hash(key) say “2”, move clockwise to find nearest node “B”</a:t>
            </a:r>
          </a:p>
          <a:p>
            <a:pPr marL="668338" lvl="1" indent="-193675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2000" kern="0" dirty="0">
                <a:ea typeface="ＭＳ Ｐゴシック" pitchFamily="-112" charset="-128"/>
                <a:cs typeface="ＭＳ Ｐゴシック"/>
              </a:rPr>
              <a:t>Hash to create a uniform distribution</a:t>
            </a:r>
          </a:p>
          <a:p>
            <a:pPr marL="668338" lvl="1" indent="-193675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2000" kern="0" dirty="0">
                <a:ea typeface="ＭＳ Ｐゴシック" pitchFamily="-112" charset="-128"/>
                <a:cs typeface="ＭＳ Ｐゴシック"/>
              </a:rPr>
              <a:t>Allows for adding of machines </a:t>
            </a:r>
          </a:p>
          <a:p>
            <a:pPr lvl="2" indent="-185738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1800" kern="0" dirty="0">
                <a:ea typeface="ＭＳ Ｐゴシック" pitchFamily="-112" charset="-128"/>
                <a:cs typeface="ＭＳ Ｐゴシック"/>
              </a:rPr>
              <a:t>Without redesign of hashing</a:t>
            </a:r>
          </a:p>
          <a:p>
            <a:pPr lvl="2" indent="-185738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1800" kern="0" dirty="0">
                <a:ea typeface="ＭＳ Ｐゴシック" pitchFamily="-112" charset="-128"/>
                <a:cs typeface="ＭＳ Ｐゴシック"/>
              </a:rPr>
              <a:t>Without massive movement of data</a:t>
            </a:r>
          </a:p>
          <a:p>
            <a:pPr indent="-185738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2000" kern="0" dirty="0">
                <a:ea typeface="ＭＳ Ｐゴシック" pitchFamily="-112" charset="-128"/>
                <a:cs typeface="ＭＳ Ｐゴシック"/>
              </a:rPr>
              <a:t>Load balancing</a:t>
            </a:r>
          </a:p>
          <a:p>
            <a:pPr lvl="1" indent="-185738"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buFont typeface="Lucida Grande"/>
              <a:buChar char="-"/>
              <a:defRPr/>
            </a:pPr>
            <a:r>
              <a:rPr lang="en-US" sz="1800" kern="0" dirty="0">
                <a:ea typeface="ＭＳ Ｐゴシック" pitchFamily="-112" charset="-128"/>
                <a:cs typeface="ＭＳ Ｐゴシック"/>
              </a:rPr>
              <a:t>If a machine </a:t>
            </a:r>
            <a:r>
              <a:rPr lang="en-US" sz="1800" kern="0" dirty="0" smtClean="0">
                <a:ea typeface="ＭＳ Ｐゴシック" pitchFamily="-112" charset="-128"/>
                <a:cs typeface="ＭＳ Ｐゴシック"/>
              </a:rPr>
              <a:t>can’t </a:t>
            </a:r>
            <a:r>
              <a:rPr lang="en-US" sz="1800" kern="0" dirty="0">
                <a:ea typeface="ＭＳ Ｐゴシック" pitchFamily="-112" charset="-128"/>
                <a:cs typeface="ＭＳ Ｐゴシック"/>
              </a:rPr>
              <a:t>handle load, move shards to another machine</a:t>
            </a:r>
          </a:p>
          <a:p>
            <a:pPr defTabSz="762000" eaLnBrk="0" fontAlgn="base" hangingPunct="0">
              <a:spcBef>
                <a:spcPct val="15000"/>
              </a:spcBef>
              <a:spcAft>
                <a:spcPct val="15000"/>
              </a:spcAft>
              <a:buClr>
                <a:srgbClr val="54534A"/>
              </a:buClr>
              <a:defRPr/>
            </a:pPr>
            <a:endParaRPr lang="en-US" sz="1800" kern="0" dirty="0">
              <a:ea typeface="ＭＳ Ｐゴシック" pitchFamily="-112" charset="-128"/>
              <a:cs typeface="ＭＳ Ｐゴシック"/>
            </a:endParaRPr>
          </a:p>
        </p:txBody>
      </p:sp>
      <p:pic>
        <p:nvPicPr>
          <p:cNvPr id="5" name="Picture 4" descr="consistent_hashing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3429001"/>
            <a:ext cx="2151597" cy="1981200"/>
          </a:xfrm>
          <a:prstGeom prst="rect">
            <a:avLst/>
          </a:prstGeom>
        </p:spPr>
      </p:pic>
      <p:pic>
        <p:nvPicPr>
          <p:cNvPr id="6" name="Picture 3" descr="C:\Users\hari\Pictures\nokia_imag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781800" y="2590800"/>
            <a:ext cx="1524905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A,B,C = nodes</a:t>
            </a:r>
          </a:p>
          <a:p>
            <a:r>
              <a:rPr lang="en-US" dirty="0" smtClean="0"/>
              <a:t>1,2,3,4 = keys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88211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Vector Clocks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/>
              <a:t>Determine history of a key-value, think data versioning</a:t>
            </a:r>
          </a:p>
          <a:p>
            <a:r>
              <a:rPr lang="en-US" sz="2000" dirty="0"/>
              <a:t>Need to interpret causality of events, to identify missed updates &amp; detect inconsistencies</a:t>
            </a:r>
          </a:p>
          <a:p>
            <a:r>
              <a:rPr lang="en-US" sz="2000" dirty="0"/>
              <a:t>Timestamps are one solution, but rely on synchronized clocks and don't capture causality</a:t>
            </a:r>
          </a:p>
          <a:p>
            <a:r>
              <a:rPr lang="en-US" sz="2000" dirty="0"/>
              <a:t>Vector clocks are an alternative method of capturing order in a distributed system</a:t>
            </a:r>
          </a:p>
          <a:p>
            <a:r>
              <a:rPr lang="en-US" sz="2000" dirty="0"/>
              <a:t>Node (i) coordinating the write generates a clock at the time of write</a:t>
            </a:r>
          </a:p>
          <a:p>
            <a:r>
              <a:rPr lang="en-US" sz="2000" dirty="0"/>
              <a:t>Construct: ( nodeid : logical sequence)</a:t>
            </a:r>
          </a:p>
          <a:p>
            <a:pPr lvl="1"/>
            <a:r>
              <a:rPr lang="en-US" sz="2000" dirty="0"/>
              <a:t>Node A receives first insert : </a:t>
            </a:r>
            <a:r>
              <a:rPr lang="en-US" sz="2000" dirty="0" smtClean="0"/>
              <a:t>A:1</a:t>
            </a:r>
            <a:endParaRPr lang="en-US" sz="2000" dirty="0"/>
          </a:p>
          <a:p>
            <a:pPr lvl="1"/>
            <a:r>
              <a:rPr lang="en-US" sz="2000" dirty="0"/>
              <a:t>Node B receives an update : </a:t>
            </a:r>
            <a:r>
              <a:rPr lang="en-US" sz="2000" dirty="0" smtClean="0"/>
              <a:t>A:2</a:t>
            </a:r>
            <a:endParaRPr lang="en-US" sz="2000" dirty="0"/>
          </a:p>
          <a:p>
            <a:r>
              <a:rPr lang="en-US" sz="2000" dirty="0"/>
              <a:t>Clock: (</a:t>
            </a:r>
            <a:r>
              <a:rPr lang="en-US" sz="2000" dirty="0">
                <a:solidFill>
                  <a:srgbClr val="C00000"/>
                </a:solidFill>
              </a:rPr>
              <a:t>A:1</a:t>
            </a:r>
            <a:r>
              <a:rPr lang="en-US" sz="2000" dirty="0"/>
              <a:t>) is predecessor of (</a:t>
            </a:r>
            <a:r>
              <a:rPr lang="en-US" sz="2000" dirty="0">
                <a:solidFill>
                  <a:srgbClr val="C00000"/>
                </a:solidFill>
              </a:rPr>
              <a:t>A:1</a:t>
            </a:r>
            <a:r>
              <a:rPr lang="en-US" sz="2000" dirty="0"/>
              <a:t>, B:1)</a:t>
            </a:r>
          </a:p>
          <a:p>
            <a:r>
              <a:rPr lang="en-US" sz="2000" dirty="0"/>
              <a:t>Clock: (A:2) and (A:1, B:1) are </a:t>
            </a:r>
            <a:r>
              <a:rPr lang="en-US" sz="2000" dirty="0" smtClean="0"/>
              <a:t>concurrent</a:t>
            </a:r>
          </a:p>
          <a:p>
            <a:r>
              <a:rPr lang="en-US" sz="2000" dirty="0" smtClean="0"/>
              <a:t>Reads use vector clocks to detect missed updates  &amp; inconsistencies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00422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Box 79"/>
          <p:cNvSpPr txBox="1"/>
          <p:nvPr/>
        </p:nvSpPr>
        <p:spPr>
          <a:xfrm>
            <a:off x="4648200" y="762000"/>
            <a:ext cx="4114800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 3 replicas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Eventual Consistency Example 3/2/2</a:t>
            </a:r>
            <a:br>
              <a:rPr lang="en-US" dirty="0" smtClean="0">
                <a:solidFill>
                  <a:srgbClr val="0070C0"/>
                </a:solidFill>
              </a:rPr>
            </a:b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en-US" sz="2700" dirty="0">
              <a:solidFill>
                <a:srgbClr val="0070C0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207125" y="1218741"/>
            <a:ext cx="984250" cy="5254404"/>
            <a:chOff x="8140" y="2699"/>
            <a:chExt cx="1440" cy="5400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8872" y="3059"/>
              <a:ext cx="2" cy="5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8140" y="2699"/>
              <a:ext cx="1440" cy="4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762000"/>
              <a:r>
                <a:rPr lang="en-US" sz="1200" b="0" dirty="0" smtClean="0">
                  <a:latin typeface="Times New Roman" pitchFamily="18" charset="0"/>
                </a:rPr>
                <a:t>Server</a:t>
              </a:r>
              <a:endParaRPr lang="en-US" sz="1200" b="0" dirty="0">
                <a:latin typeface="Times New Roman" pitchFamily="18" charset="0"/>
              </a:endParaRPr>
            </a:p>
            <a:p>
              <a:pPr defTabSz="762000"/>
              <a:r>
                <a:rPr lang="en-US" sz="1200" b="0" dirty="0">
                  <a:latin typeface="Times New Roman" pitchFamily="18" charset="0"/>
                </a:rPr>
                <a:t>Node </a:t>
              </a:r>
              <a:r>
                <a:rPr lang="en-US" sz="1200" b="0" dirty="0" smtClean="0">
                  <a:latin typeface="Times New Roman" pitchFamily="18" charset="0"/>
                </a:rPr>
                <a:t>B</a:t>
              </a:r>
              <a:endParaRPr lang="en-US" b="0" dirty="0"/>
            </a:p>
          </p:txBody>
        </p:sp>
      </p:grpSp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1903412" y="1234395"/>
            <a:ext cx="1588" cy="2339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448933" y="1218741"/>
            <a:ext cx="984250" cy="46197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Application</a:t>
            </a:r>
            <a:endParaRPr lang="en-US" b="0"/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4976812" y="1218741"/>
            <a:ext cx="984250" cy="5254404"/>
            <a:chOff x="8140" y="2699"/>
            <a:chExt cx="1440" cy="5400"/>
          </a:xfrm>
        </p:grpSpPr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8872" y="3059"/>
              <a:ext cx="2" cy="5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8140" y="2699"/>
              <a:ext cx="1440" cy="4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762000"/>
              <a:r>
                <a:rPr lang="en-US" sz="1200" b="0" dirty="0" smtClean="0">
                  <a:latin typeface="Times New Roman" pitchFamily="18" charset="0"/>
                </a:rPr>
                <a:t>Server</a:t>
              </a:r>
              <a:endParaRPr lang="en-US" sz="1200" b="0" dirty="0">
                <a:latin typeface="Times New Roman" pitchFamily="18" charset="0"/>
              </a:endParaRPr>
            </a:p>
            <a:p>
              <a:pPr defTabSz="762000"/>
              <a:r>
                <a:rPr lang="en-US" sz="1200" b="0" dirty="0">
                  <a:latin typeface="Times New Roman" pitchFamily="18" charset="0"/>
                </a:rPr>
                <a:t>Node </a:t>
              </a:r>
              <a:r>
                <a:rPr lang="en-US" sz="1200" dirty="0">
                  <a:latin typeface="Times New Roman" pitchFamily="18" charset="0"/>
                </a:rPr>
                <a:t>A</a:t>
              </a:r>
              <a:endParaRPr lang="en-US" b="0" dirty="0"/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641644" y="1234395"/>
            <a:ext cx="984250" cy="2674937"/>
            <a:chOff x="8140" y="2699"/>
            <a:chExt cx="1440" cy="5400"/>
          </a:xfrm>
        </p:grpSpPr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8872" y="3059"/>
              <a:ext cx="2" cy="5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8140" y="2699"/>
              <a:ext cx="1440" cy="90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762000"/>
              <a:r>
                <a:rPr lang="en-US" sz="1200" b="0" dirty="0" smtClean="0">
                  <a:latin typeface="Times New Roman" pitchFamily="18" charset="0"/>
                </a:rPr>
                <a:t>Client</a:t>
              </a:r>
              <a:endParaRPr lang="en-US" b="0" dirty="0"/>
            </a:p>
          </p:txBody>
        </p:sp>
      </p:grp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1914524" y="1913619"/>
            <a:ext cx="123031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17" name="Line 17"/>
          <p:cNvSpPr>
            <a:spLocks noChangeShapeType="1"/>
          </p:cNvSpPr>
          <p:nvPr/>
        </p:nvSpPr>
        <p:spPr bwMode="auto">
          <a:xfrm>
            <a:off x="3133725" y="2013858"/>
            <a:ext cx="23352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" name="Line 18"/>
          <p:cNvSpPr>
            <a:spLocks noChangeShapeType="1"/>
          </p:cNvSpPr>
          <p:nvPr/>
        </p:nvSpPr>
        <p:spPr bwMode="auto">
          <a:xfrm>
            <a:off x="3133725" y="2234520"/>
            <a:ext cx="3565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9"/>
          <p:cNvSpPr>
            <a:spLocks noChangeShapeType="1"/>
          </p:cNvSpPr>
          <p:nvPr/>
        </p:nvSpPr>
        <p:spPr bwMode="auto">
          <a:xfrm flipH="1">
            <a:off x="1903412" y="2517095"/>
            <a:ext cx="12303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2178050" y="1760833"/>
            <a:ext cx="614362" cy="333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dirty="0"/>
              <a:t>PUT</a:t>
            </a: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1903412" y="2794908"/>
            <a:ext cx="123031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flipH="1">
            <a:off x="1903412" y="3420383"/>
            <a:ext cx="12303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 flipH="1">
            <a:off x="1903412" y="3609295"/>
            <a:ext cx="11112" cy="2974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3133725" y="3798208"/>
            <a:ext cx="0" cy="2786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1941058" y="4420691"/>
            <a:ext cx="12303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>
            <a:off x="3133725" y="4987245"/>
            <a:ext cx="35655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2149475" y="4403045"/>
            <a:ext cx="614362" cy="334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/>
              <a:t>GET</a:t>
            </a:r>
          </a:p>
        </p:txBody>
      </p:sp>
      <p:sp>
        <p:nvSpPr>
          <p:cNvPr id="28" name="Line 33"/>
          <p:cNvSpPr>
            <a:spLocks noChangeShapeType="1"/>
          </p:cNvSpPr>
          <p:nvPr/>
        </p:nvSpPr>
        <p:spPr bwMode="auto">
          <a:xfrm>
            <a:off x="3117850" y="5486400"/>
            <a:ext cx="473075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Box 34"/>
          <p:cNvSpPr txBox="1">
            <a:spLocks noChangeArrowheads="1"/>
          </p:cNvSpPr>
          <p:nvPr/>
        </p:nvSpPr>
        <p:spPr bwMode="auto">
          <a:xfrm>
            <a:off x="5578475" y="1874158"/>
            <a:ext cx="846137" cy="2968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V1 </a:t>
            </a:r>
            <a:r>
              <a:rPr lang="en-US" sz="1400" dirty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:1</a:t>
            </a:r>
            <a:endParaRPr lang="en-US" sz="1400" dirty="0"/>
          </a:p>
        </p:txBody>
      </p:sp>
      <p:sp>
        <p:nvSpPr>
          <p:cNvPr id="30" name="Text Box 39"/>
          <p:cNvSpPr txBox="1">
            <a:spLocks noChangeArrowheads="1"/>
          </p:cNvSpPr>
          <p:nvPr/>
        </p:nvSpPr>
        <p:spPr bwMode="auto">
          <a:xfrm>
            <a:off x="3748087" y="1902733"/>
            <a:ext cx="614363" cy="334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Write</a:t>
            </a:r>
            <a:endParaRPr lang="en-US" b="0"/>
          </a:p>
        </p:txBody>
      </p: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4608512" y="2082120"/>
            <a:ext cx="614363" cy="2905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Write</a:t>
            </a:r>
            <a:endParaRPr lang="en-US" b="0"/>
          </a:p>
        </p:txBody>
      </p:sp>
      <p:sp>
        <p:nvSpPr>
          <p:cNvPr id="32" name="Text Box 44"/>
          <p:cNvSpPr txBox="1">
            <a:spLocks noChangeArrowheads="1"/>
          </p:cNvSpPr>
          <p:nvPr/>
        </p:nvSpPr>
        <p:spPr bwMode="auto">
          <a:xfrm>
            <a:off x="4915006" y="4803095"/>
            <a:ext cx="614363" cy="334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Read</a:t>
            </a:r>
            <a:endParaRPr lang="en-US" b="0" dirty="0"/>
          </a:p>
        </p:txBody>
      </p:sp>
      <p:sp>
        <p:nvSpPr>
          <p:cNvPr id="33" name="Text Box 45"/>
          <p:cNvSpPr txBox="1">
            <a:spLocks noChangeArrowheads="1"/>
          </p:cNvSpPr>
          <p:nvPr/>
        </p:nvSpPr>
        <p:spPr bwMode="auto">
          <a:xfrm>
            <a:off x="2149475" y="2682195"/>
            <a:ext cx="614362" cy="334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/>
              <a:t>PUT</a:t>
            </a:r>
          </a:p>
        </p:txBody>
      </p:sp>
      <p:sp>
        <p:nvSpPr>
          <p:cNvPr id="34" name="Line 48"/>
          <p:cNvSpPr>
            <a:spLocks noChangeShapeType="1"/>
          </p:cNvSpPr>
          <p:nvPr/>
        </p:nvSpPr>
        <p:spPr bwMode="auto">
          <a:xfrm flipH="1">
            <a:off x="1903412" y="6043522"/>
            <a:ext cx="1230313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Box 49"/>
          <p:cNvSpPr txBox="1">
            <a:spLocks noChangeArrowheads="1"/>
          </p:cNvSpPr>
          <p:nvPr/>
        </p:nvSpPr>
        <p:spPr bwMode="auto">
          <a:xfrm>
            <a:off x="2273300" y="2351995"/>
            <a:ext cx="614362" cy="333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/>
              <a:t>PUT</a:t>
            </a:r>
          </a:p>
        </p:txBody>
      </p:sp>
      <p:sp>
        <p:nvSpPr>
          <p:cNvPr id="36" name="Text Box 50"/>
          <p:cNvSpPr txBox="1">
            <a:spLocks noChangeArrowheads="1"/>
          </p:cNvSpPr>
          <p:nvPr/>
        </p:nvSpPr>
        <p:spPr bwMode="auto">
          <a:xfrm>
            <a:off x="2178050" y="5901645"/>
            <a:ext cx="614362" cy="3333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/>
              <a:t>GET</a:t>
            </a:r>
          </a:p>
        </p:txBody>
      </p:sp>
      <p:sp>
        <p:nvSpPr>
          <p:cNvPr id="37" name="Text Box 55"/>
          <p:cNvSpPr txBox="1">
            <a:spLocks noChangeArrowheads="1"/>
          </p:cNvSpPr>
          <p:nvPr/>
        </p:nvSpPr>
        <p:spPr bwMode="auto">
          <a:xfrm>
            <a:off x="2170112" y="3274333"/>
            <a:ext cx="614363" cy="334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/>
              <a:t>PUT</a:t>
            </a:r>
          </a:p>
        </p:txBody>
      </p:sp>
      <p:sp>
        <p:nvSpPr>
          <p:cNvPr id="38" name="Line 56"/>
          <p:cNvSpPr>
            <a:spLocks noChangeShapeType="1"/>
          </p:cNvSpPr>
          <p:nvPr/>
        </p:nvSpPr>
        <p:spPr bwMode="auto">
          <a:xfrm>
            <a:off x="3133725" y="3067958"/>
            <a:ext cx="3565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Box 57"/>
          <p:cNvSpPr txBox="1">
            <a:spLocks noChangeArrowheads="1"/>
          </p:cNvSpPr>
          <p:nvPr/>
        </p:nvSpPr>
        <p:spPr bwMode="auto">
          <a:xfrm>
            <a:off x="4459287" y="2902858"/>
            <a:ext cx="601663" cy="247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Write</a:t>
            </a:r>
            <a:endParaRPr lang="en-US" b="0"/>
          </a:p>
        </p:txBody>
      </p:sp>
      <p:grpSp>
        <p:nvGrpSpPr>
          <p:cNvPr id="40" name="Group 60"/>
          <p:cNvGrpSpPr>
            <a:grpSpLocks/>
          </p:cNvGrpSpPr>
          <p:nvPr/>
        </p:nvGrpSpPr>
        <p:grpSpPr bwMode="auto">
          <a:xfrm>
            <a:off x="7373937" y="1218741"/>
            <a:ext cx="984250" cy="5249642"/>
            <a:chOff x="8140" y="2699"/>
            <a:chExt cx="1440" cy="5400"/>
          </a:xfrm>
        </p:grpSpPr>
        <p:sp>
          <p:nvSpPr>
            <p:cNvPr id="41" name="Line 61"/>
            <p:cNvSpPr>
              <a:spLocks noChangeShapeType="1"/>
            </p:cNvSpPr>
            <p:nvPr/>
          </p:nvSpPr>
          <p:spPr bwMode="auto">
            <a:xfrm>
              <a:off x="8872" y="3059"/>
              <a:ext cx="2" cy="5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Text Box 62"/>
            <p:cNvSpPr txBox="1">
              <a:spLocks noChangeArrowheads="1"/>
            </p:cNvSpPr>
            <p:nvPr/>
          </p:nvSpPr>
          <p:spPr bwMode="auto">
            <a:xfrm>
              <a:off x="8140" y="2699"/>
              <a:ext cx="1440" cy="4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defTabSz="762000"/>
              <a:r>
                <a:rPr lang="en-US" sz="1200" b="0" dirty="0" smtClean="0">
                  <a:latin typeface="Times New Roman" pitchFamily="18" charset="0"/>
                </a:rPr>
                <a:t>Server</a:t>
              </a:r>
              <a:endParaRPr lang="en-US" sz="1200" b="0" dirty="0">
                <a:latin typeface="Times New Roman" pitchFamily="18" charset="0"/>
              </a:endParaRPr>
            </a:p>
            <a:p>
              <a:pPr defTabSz="762000"/>
              <a:r>
                <a:rPr lang="en-US" sz="1200" b="0" dirty="0">
                  <a:latin typeface="Times New Roman" pitchFamily="18" charset="0"/>
                </a:rPr>
                <a:t>Node </a:t>
              </a:r>
              <a:r>
                <a:rPr lang="en-US" sz="1200" b="0" dirty="0" smtClean="0">
                  <a:latin typeface="Times New Roman" pitchFamily="18" charset="0"/>
                </a:rPr>
                <a:t>C</a:t>
              </a:r>
              <a:endParaRPr lang="en-US" b="0" dirty="0"/>
            </a:p>
          </p:txBody>
        </p:sp>
      </p:grpSp>
      <p:sp>
        <p:nvSpPr>
          <p:cNvPr id="43" name="Line 64"/>
          <p:cNvSpPr>
            <a:spLocks noChangeShapeType="1"/>
          </p:cNvSpPr>
          <p:nvPr/>
        </p:nvSpPr>
        <p:spPr bwMode="auto">
          <a:xfrm>
            <a:off x="3124200" y="2402795"/>
            <a:ext cx="4752975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Box 65"/>
          <p:cNvSpPr txBox="1">
            <a:spLocks noChangeArrowheads="1"/>
          </p:cNvSpPr>
          <p:nvPr/>
        </p:nvSpPr>
        <p:spPr bwMode="auto">
          <a:xfrm>
            <a:off x="3675062" y="2263095"/>
            <a:ext cx="614363" cy="2905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Write</a:t>
            </a:r>
            <a:endParaRPr lang="en-US" b="0"/>
          </a:p>
        </p:txBody>
      </p:sp>
      <p:sp>
        <p:nvSpPr>
          <p:cNvPr id="45" name="Text Box 66"/>
          <p:cNvSpPr txBox="1">
            <a:spLocks noChangeArrowheads="1"/>
          </p:cNvSpPr>
          <p:nvPr/>
        </p:nvSpPr>
        <p:spPr bwMode="auto">
          <a:xfrm>
            <a:off x="6773862" y="2026558"/>
            <a:ext cx="846138" cy="2968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V1 </a:t>
            </a:r>
            <a:r>
              <a:rPr lang="en-US" sz="1200" b="0" dirty="0" smtClean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:1</a:t>
            </a:r>
            <a:endParaRPr lang="en-US" sz="1400" dirty="0"/>
          </a:p>
        </p:txBody>
      </p:sp>
      <p:sp>
        <p:nvSpPr>
          <p:cNvPr id="46" name="Text Box 67"/>
          <p:cNvSpPr txBox="1">
            <a:spLocks noChangeArrowheads="1"/>
          </p:cNvSpPr>
          <p:nvPr/>
        </p:nvSpPr>
        <p:spPr bwMode="auto">
          <a:xfrm>
            <a:off x="7958137" y="2232933"/>
            <a:ext cx="846138" cy="2968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V1 </a:t>
            </a:r>
            <a:r>
              <a:rPr lang="en-US" sz="1200" b="0" dirty="0" smtClean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:1</a:t>
            </a:r>
            <a:endParaRPr lang="en-US" sz="1400" dirty="0"/>
          </a:p>
        </p:txBody>
      </p:sp>
      <p:sp>
        <p:nvSpPr>
          <p:cNvPr id="47" name="Line 68"/>
          <p:cNvSpPr>
            <a:spLocks noChangeShapeType="1"/>
          </p:cNvSpPr>
          <p:nvPr/>
        </p:nvSpPr>
        <p:spPr bwMode="auto">
          <a:xfrm flipV="1">
            <a:off x="3128962" y="3322638"/>
            <a:ext cx="4730750" cy="30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" name="Line 69"/>
          <p:cNvSpPr>
            <a:spLocks noChangeShapeType="1"/>
          </p:cNvSpPr>
          <p:nvPr/>
        </p:nvSpPr>
        <p:spPr bwMode="auto">
          <a:xfrm flipV="1">
            <a:off x="3130550" y="2883808"/>
            <a:ext cx="2197100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6722019" y="2912837"/>
            <a:ext cx="1126581" cy="2768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sp>
        <p:nvSpPr>
          <p:cNvPr id="50" name="Text Box 72"/>
          <p:cNvSpPr txBox="1">
            <a:spLocks noChangeArrowheads="1"/>
          </p:cNvSpPr>
          <p:nvPr/>
        </p:nvSpPr>
        <p:spPr bwMode="auto">
          <a:xfrm>
            <a:off x="7923212" y="3172097"/>
            <a:ext cx="1120866" cy="256903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sp>
        <p:nvSpPr>
          <p:cNvPr id="51" name="Line 74"/>
          <p:cNvSpPr>
            <a:spLocks noChangeShapeType="1"/>
          </p:cNvSpPr>
          <p:nvPr/>
        </p:nvSpPr>
        <p:spPr bwMode="auto">
          <a:xfrm>
            <a:off x="3159125" y="4800600"/>
            <a:ext cx="2327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Box 76"/>
          <p:cNvSpPr txBox="1">
            <a:spLocks noChangeArrowheads="1"/>
          </p:cNvSpPr>
          <p:nvPr/>
        </p:nvSpPr>
        <p:spPr bwMode="auto">
          <a:xfrm>
            <a:off x="3659187" y="4571320"/>
            <a:ext cx="614363" cy="334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>
                <a:latin typeface="Times New Roman" pitchFamily="18" charset="0"/>
              </a:rPr>
              <a:t>Read</a:t>
            </a:r>
            <a:endParaRPr lang="en-US" b="0"/>
          </a:p>
        </p:txBody>
      </p:sp>
      <p:sp>
        <p:nvSpPr>
          <p:cNvPr id="53" name="Text Box 77"/>
          <p:cNvSpPr txBox="1">
            <a:spLocks noChangeArrowheads="1"/>
          </p:cNvSpPr>
          <p:nvPr/>
        </p:nvSpPr>
        <p:spPr bwMode="auto">
          <a:xfrm>
            <a:off x="5486400" y="4656138"/>
            <a:ext cx="846138" cy="296862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V1 </a:t>
            </a:r>
            <a:r>
              <a:rPr lang="en-US" sz="1200" b="0" dirty="0" smtClean="0">
                <a:latin typeface="Times New Roman" pitchFamily="18" charset="0"/>
              </a:rPr>
              <a:t>A</a:t>
            </a:r>
            <a:r>
              <a:rPr lang="en-US" sz="1400" dirty="0" smtClean="0">
                <a:latin typeface="Times New Roman" pitchFamily="18" charset="0"/>
              </a:rPr>
              <a:t>:1</a:t>
            </a:r>
            <a:endParaRPr lang="en-US" sz="1400" dirty="0"/>
          </a:p>
        </p:txBody>
      </p:sp>
      <p:sp>
        <p:nvSpPr>
          <p:cNvPr id="54" name="Line 82"/>
          <p:cNvSpPr>
            <a:spLocks noChangeShapeType="1"/>
          </p:cNvSpPr>
          <p:nvPr/>
        </p:nvSpPr>
        <p:spPr bwMode="auto">
          <a:xfrm>
            <a:off x="3116262" y="6269538"/>
            <a:ext cx="2344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55" name="Text Box 90"/>
          <p:cNvSpPr txBox="1">
            <a:spLocks noChangeArrowheads="1"/>
          </p:cNvSpPr>
          <p:nvPr/>
        </p:nvSpPr>
        <p:spPr bwMode="auto">
          <a:xfrm>
            <a:off x="3657600" y="5380038"/>
            <a:ext cx="614362" cy="3349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Read</a:t>
            </a:r>
            <a:endParaRPr lang="en-US" b="0" dirty="0"/>
          </a:p>
        </p:txBody>
      </p:sp>
      <p:sp>
        <p:nvSpPr>
          <p:cNvPr id="56" name="Text Box 91"/>
          <p:cNvSpPr txBox="1">
            <a:spLocks noChangeArrowheads="1"/>
          </p:cNvSpPr>
          <p:nvPr/>
        </p:nvSpPr>
        <p:spPr bwMode="auto">
          <a:xfrm>
            <a:off x="3659640" y="6043522"/>
            <a:ext cx="90387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 smtClean="0">
                <a:latin typeface="Times New Roman" pitchFamily="18" charset="0"/>
              </a:rPr>
              <a:t>Read Repair</a:t>
            </a:r>
            <a:endParaRPr lang="en-US" b="0" dirty="0"/>
          </a:p>
        </p:txBody>
      </p:sp>
      <p:sp>
        <p:nvSpPr>
          <p:cNvPr id="57" name="Text Box 94"/>
          <p:cNvSpPr txBox="1">
            <a:spLocks noChangeArrowheads="1"/>
          </p:cNvSpPr>
          <p:nvPr/>
        </p:nvSpPr>
        <p:spPr bwMode="auto">
          <a:xfrm>
            <a:off x="5602287" y="2584722"/>
            <a:ext cx="1222375" cy="2714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r>
              <a:rPr lang="en-US" sz="1200" dirty="0"/>
              <a:t>NODE 1 DOWN</a:t>
            </a:r>
          </a:p>
        </p:txBody>
      </p:sp>
      <p:sp>
        <p:nvSpPr>
          <p:cNvPr id="58" name="Text Box 95"/>
          <p:cNvSpPr txBox="1">
            <a:spLocks noChangeArrowheads="1"/>
          </p:cNvSpPr>
          <p:nvPr/>
        </p:nvSpPr>
        <p:spPr bwMode="auto">
          <a:xfrm>
            <a:off x="5602287" y="4030911"/>
            <a:ext cx="946150" cy="271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defTabSz="762000"/>
            <a:r>
              <a:rPr lang="en-US" sz="1200" dirty="0"/>
              <a:t>NODE 1 UP</a:t>
            </a:r>
          </a:p>
        </p:txBody>
      </p:sp>
      <p:sp>
        <p:nvSpPr>
          <p:cNvPr id="60" name="Text Box 97"/>
          <p:cNvSpPr txBox="1">
            <a:spLocks noChangeArrowheads="1"/>
          </p:cNvSpPr>
          <p:nvPr/>
        </p:nvSpPr>
        <p:spPr bwMode="auto">
          <a:xfrm>
            <a:off x="3387634" y="4803095"/>
            <a:ext cx="1589178" cy="25998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b="1" dirty="0" smtClean="0">
                <a:solidFill>
                  <a:srgbClr val="0070C0"/>
                </a:solidFill>
              </a:rPr>
              <a:t>Detect Missing Update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65" name="Text Box 71"/>
          <p:cNvSpPr txBox="1">
            <a:spLocks noChangeArrowheads="1"/>
          </p:cNvSpPr>
          <p:nvPr/>
        </p:nvSpPr>
        <p:spPr bwMode="auto">
          <a:xfrm>
            <a:off x="6779031" y="4837405"/>
            <a:ext cx="1124222" cy="2768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sp>
        <p:nvSpPr>
          <p:cNvPr id="66" name="Text Box 71"/>
          <p:cNvSpPr txBox="1">
            <a:spLocks noChangeArrowheads="1"/>
          </p:cNvSpPr>
          <p:nvPr/>
        </p:nvSpPr>
        <p:spPr bwMode="auto">
          <a:xfrm>
            <a:off x="7889376" y="5242334"/>
            <a:ext cx="1124222" cy="2768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sp>
        <p:nvSpPr>
          <p:cNvPr id="67" name="Text Box 71"/>
          <p:cNvSpPr txBox="1">
            <a:spLocks noChangeArrowheads="1"/>
          </p:cNvSpPr>
          <p:nvPr/>
        </p:nvSpPr>
        <p:spPr bwMode="auto">
          <a:xfrm>
            <a:off x="5485810" y="6169797"/>
            <a:ext cx="1124222" cy="2768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678679" y="5947728"/>
            <a:ext cx="1124222" cy="27686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762000"/>
            <a:r>
              <a:rPr lang="en-US" sz="1200" b="0" dirty="0">
                <a:latin typeface="Times New Roman" pitchFamily="18" charset="0"/>
              </a:rPr>
              <a:t>V2 </a:t>
            </a:r>
            <a:r>
              <a:rPr lang="en-US" sz="1200" b="0" dirty="0" smtClean="0">
                <a:latin typeface="Times New Roman" pitchFamily="18" charset="0"/>
              </a:rPr>
              <a:t>(A:1,</a:t>
            </a:r>
            <a:r>
              <a:rPr lang="en-US" sz="1400" dirty="0">
                <a:latin typeface="Times New Roman" pitchFamily="18" charset="0"/>
              </a:rPr>
              <a:t>B</a:t>
            </a:r>
            <a:r>
              <a:rPr lang="en-US" sz="1400" dirty="0" smtClean="0">
                <a:latin typeface="Times New Roman" pitchFamily="18" charset="0"/>
              </a:rPr>
              <a:t>:1)</a:t>
            </a:r>
            <a:endParaRPr lang="en-US" sz="1400" dirty="0"/>
          </a:p>
        </p:txBody>
      </p:sp>
      <p:grpSp>
        <p:nvGrpSpPr>
          <p:cNvPr id="69" name="Group 173"/>
          <p:cNvGrpSpPr>
            <a:grpSpLocks/>
          </p:cNvGrpSpPr>
          <p:nvPr/>
        </p:nvGrpSpPr>
        <p:grpSpPr bwMode="auto">
          <a:xfrm>
            <a:off x="5143500" y="3887742"/>
            <a:ext cx="671512" cy="636587"/>
            <a:chOff x="-13420" y="579085"/>
            <a:chExt cx="1844403" cy="1544394"/>
          </a:xfrm>
        </p:grpSpPr>
        <p:sp>
          <p:nvSpPr>
            <p:cNvPr id="70" name="Minus 69"/>
            <p:cNvSpPr/>
            <p:nvPr/>
          </p:nvSpPr>
          <p:spPr bwMode="auto">
            <a:xfrm rot="19285687">
              <a:off x="549057" y="579085"/>
              <a:ext cx="1281926" cy="1544394"/>
            </a:xfrm>
            <a:prstGeom prst="mathMinus">
              <a:avLst>
                <a:gd name="adj1" fmla="val 12244"/>
              </a:avLst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 defTabSz="762000">
                <a:defRPr/>
              </a:pPr>
              <a:endParaRPr lang="en-US"/>
            </a:p>
          </p:txBody>
        </p:sp>
        <p:sp>
          <p:nvSpPr>
            <p:cNvPr id="71" name="Minus 70"/>
            <p:cNvSpPr/>
            <p:nvPr/>
          </p:nvSpPr>
          <p:spPr bwMode="auto">
            <a:xfrm rot="13755595">
              <a:off x="390547" y="679645"/>
              <a:ext cx="735611" cy="1543544"/>
            </a:xfrm>
            <a:prstGeom prst="mathMinus">
              <a:avLst>
                <a:gd name="adj1" fmla="val 12244"/>
              </a:avLst>
            </a:prstGeom>
            <a:solidFill>
              <a:srgbClr val="00B05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488" tIns="44450" rIns="90488" bIns="44450" anchor="ctr">
              <a:spAutoFit/>
            </a:bodyPr>
            <a:lstStyle/>
            <a:p>
              <a:pPr defTabSz="762000">
                <a:defRPr/>
              </a:pPr>
              <a:endParaRPr lang="en-US"/>
            </a:p>
          </p:txBody>
        </p:sp>
      </p:grpSp>
      <p:sp>
        <p:nvSpPr>
          <p:cNvPr id="72" name="Cross 71"/>
          <p:cNvSpPr>
            <a:spLocks noChangeArrowheads="1"/>
          </p:cNvSpPr>
          <p:nvPr/>
        </p:nvSpPr>
        <p:spPr bwMode="auto">
          <a:xfrm rot="2604318">
            <a:off x="5318125" y="2556918"/>
            <a:ext cx="331787" cy="341313"/>
          </a:xfrm>
          <a:prstGeom prst="plus">
            <a:avLst>
              <a:gd name="adj" fmla="val 42269"/>
            </a:avLst>
          </a:prstGeom>
          <a:solidFill>
            <a:srgbClr val="FF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defTabSz="762000"/>
            <a:endParaRPr lang="en-US"/>
          </a:p>
        </p:txBody>
      </p:sp>
      <p:pic>
        <p:nvPicPr>
          <p:cNvPr id="73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Cross 73"/>
          <p:cNvSpPr>
            <a:spLocks noChangeArrowheads="1"/>
          </p:cNvSpPr>
          <p:nvPr/>
        </p:nvSpPr>
        <p:spPr bwMode="auto">
          <a:xfrm rot="2604318">
            <a:off x="376699" y="4410722"/>
            <a:ext cx="331787" cy="341313"/>
          </a:xfrm>
          <a:prstGeom prst="plus">
            <a:avLst>
              <a:gd name="adj" fmla="val 42269"/>
            </a:avLst>
          </a:prstGeom>
          <a:solidFill>
            <a:srgbClr val="FF0000"/>
          </a:solidFill>
          <a:ln w="9525" algn="ctr">
            <a:solidFill>
              <a:srgbClr val="C00000"/>
            </a:solidFill>
            <a:round/>
            <a:headEnd/>
            <a:tailEnd/>
          </a:ln>
        </p:spPr>
        <p:txBody>
          <a:bodyPr lIns="90488" tIns="44450" rIns="90488" bIns="44450" anchor="ctr">
            <a:spAutoFit/>
          </a:bodyPr>
          <a:lstStyle/>
          <a:p>
            <a:pPr defTabSz="762000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609600" y="4230469"/>
            <a:ext cx="986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Outage</a:t>
            </a:r>
          </a:p>
          <a:p>
            <a:r>
              <a:rPr lang="en-US" dirty="0" smtClean="0"/>
              <a:t>Upgrade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5107145" y="6443936"/>
            <a:ext cx="2244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Missed update added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92570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PART 4: nosql with mysql</a:t>
            </a:r>
            <a:endParaRPr lang="en-US" b="0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95785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NoSQL with MySQL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Key-Value store implemented on top of MySQL/ InnoDB</a:t>
            </a:r>
          </a:p>
          <a:p>
            <a:r>
              <a:rPr lang="en-US" sz="2900" dirty="0" smtClean="0"/>
              <a:t>MySQL serves as persistence layer, Java code handles the rest</a:t>
            </a:r>
          </a:p>
          <a:p>
            <a:r>
              <a:rPr lang="en-US" sz="2900" dirty="0" smtClean="0"/>
              <a:t>Atomicity limited to one operation (auto commit), Consistency &amp; Isolation limited to one machine (recall issues with 2PC)</a:t>
            </a:r>
          </a:p>
          <a:p>
            <a:r>
              <a:rPr lang="en-US" sz="2900" dirty="0" smtClean="0"/>
              <a:t>Why MySQL ?</a:t>
            </a:r>
          </a:p>
          <a:p>
            <a:pPr lvl="1"/>
            <a:r>
              <a:rPr lang="en-US" sz="2900" dirty="0" smtClean="0"/>
              <a:t>Easy to install, tune and restore</a:t>
            </a:r>
          </a:p>
          <a:p>
            <a:pPr lvl="1"/>
            <a:r>
              <a:rPr lang="en-US" sz="2900" dirty="0" smtClean="0"/>
              <a:t>Fast, Reliable, Proven</a:t>
            </a:r>
          </a:p>
          <a:p>
            <a:pPr lvl="1"/>
            <a:r>
              <a:rPr lang="en-US" sz="2900" dirty="0" smtClean="0"/>
              <a:t>Performance :</a:t>
            </a:r>
          </a:p>
          <a:p>
            <a:pPr lvl="2"/>
            <a:r>
              <a:rPr lang="en-US" sz="2900" dirty="0" smtClean="0"/>
              <a:t>MVCC, row level locking</a:t>
            </a:r>
          </a:p>
          <a:p>
            <a:pPr lvl="2"/>
            <a:r>
              <a:rPr lang="en-US" sz="2900" dirty="0" smtClean="0"/>
              <a:t>Buffer pool, insert buffering, direct IO</a:t>
            </a:r>
          </a:p>
          <a:p>
            <a:pPr lvl="1"/>
            <a:r>
              <a:rPr lang="en-US" sz="2900" dirty="0" smtClean="0"/>
              <a:t>Data Protection &amp; Integrity :</a:t>
            </a:r>
          </a:p>
          <a:p>
            <a:pPr lvl="2"/>
            <a:r>
              <a:rPr lang="en-US" sz="2900" dirty="0" smtClean="0"/>
              <a:t>Automatic crash recovery</a:t>
            </a:r>
          </a:p>
          <a:p>
            <a:pPr lvl="2"/>
            <a:r>
              <a:rPr lang="en-US" sz="2900" dirty="0" smtClean="0"/>
              <a:t>Backup,  Recovery (full and incremental)</a:t>
            </a:r>
          </a:p>
          <a:p>
            <a:pPr lvl="1"/>
            <a:r>
              <a:rPr lang="en-US" sz="2900" dirty="0" smtClean="0"/>
              <a:t>Leverage expertise across ACID and BASE systems</a:t>
            </a:r>
          </a:p>
          <a:p>
            <a:endParaRPr lang="en-US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55745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Implementation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InnoDB Engine (innodb_file_per_table)</a:t>
            </a:r>
          </a:p>
          <a:p>
            <a:r>
              <a:rPr lang="en-US" sz="2000" dirty="0" smtClean="0"/>
              <a:t>Simple schema </a:t>
            </a:r>
          </a:p>
          <a:p>
            <a:pPr lvl="1"/>
            <a:r>
              <a:rPr lang="en-US" sz="2000" dirty="0" smtClean="0"/>
              <a:t>Auto increment PK</a:t>
            </a:r>
          </a:p>
          <a:p>
            <a:pPr lvl="1"/>
            <a:r>
              <a:rPr lang="en-US" sz="2000" dirty="0" smtClean="0"/>
              <a:t>App Key, Value</a:t>
            </a:r>
          </a:p>
          <a:p>
            <a:pPr lvl="1"/>
            <a:r>
              <a:rPr lang="en-US" sz="2000" dirty="0" smtClean="0"/>
              <a:t>Metadata</a:t>
            </a:r>
          </a:p>
          <a:p>
            <a:pPr lvl="1"/>
            <a:r>
              <a:rPr lang="en-US" sz="2000" dirty="0" smtClean="0"/>
              <a:t>Hash of app key (index)</a:t>
            </a:r>
          </a:p>
          <a:p>
            <a:r>
              <a:rPr lang="en-US" sz="2000" dirty="0" smtClean="0"/>
              <a:t>Clustered Index and Secondary Index</a:t>
            </a:r>
          </a:p>
          <a:p>
            <a:r>
              <a:rPr lang="en-US" sz="2000" dirty="0" smtClean="0"/>
              <a:t>KV use simple queries – no joins or grouping functions</a:t>
            </a:r>
          </a:p>
          <a:p>
            <a:r>
              <a:rPr lang="en-US" sz="2000" dirty="0" smtClean="0"/>
              <a:t>Database is a shard (pick right number of shards)</a:t>
            </a:r>
          </a:p>
          <a:p>
            <a:r>
              <a:rPr lang="en-US" sz="2000" dirty="0" smtClean="0"/>
              <a:t>Backup &amp; Recovery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46947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Tuning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 smtClean="0"/>
              <a:t>Queries are so simple that tuning is focused on IOPS, Memory, TCP, Sockets, Timeouts, Connection Pool, JDBC, JVM , Queuing etc </a:t>
            </a:r>
          </a:p>
          <a:p>
            <a:pPr lvl="1"/>
            <a:r>
              <a:rPr lang="en-US" sz="2200" dirty="0" smtClean="0"/>
              <a:t>Memory to disk ratio</a:t>
            </a:r>
          </a:p>
          <a:p>
            <a:pPr lvl="1"/>
            <a:r>
              <a:rPr lang="en-US" sz="2400" dirty="0" smtClean="0"/>
              <a:t>Connector/J</a:t>
            </a:r>
            <a:br>
              <a:rPr lang="en-US" sz="2400" dirty="0" smtClean="0"/>
            </a:br>
            <a:r>
              <a:rPr lang="en-US" sz="1500" dirty="0" smtClean="0"/>
              <a:t>useServerPrepStmts=true</a:t>
            </a:r>
          </a:p>
          <a:p>
            <a:pPr lvl="1">
              <a:buNone/>
            </a:pPr>
            <a:r>
              <a:rPr lang="en-US" sz="1500" dirty="0" smtClean="0"/>
              <a:t>       useLocalSessionState = true</a:t>
            </a:r>
            <a:br>
              <a:rPr lang="en-US" sz="1500" dirty="0" smtClean="0"/>
            </a:br>
            <a:r>
              <a:rPr lang="en-US" sz="1500" dirty="0" smtClean="0"/>
              <a:t>cachePrepStmts = true</a:t>
            </a:r>
            <a:br>
              <a:rPr lang="en-US" sz="1500" dirty="0" smtClean="0"/>
            </a:br>
            <a:r>
              <a:rPr lang="en-US" sz="1500" dirty="0" smtClean="0"/>
              <a:t>cacheResultSetMetadata = true</a:t>
            </a:r>
            <a:br>
              <a:rPr lang="en-US" sz="1500" dirty="0" smtClean="0"/>
            </a:br>
            <a:r>
              <a:rPr lang="en-US" sz="1500" dirty="0" smtClean="0"/>
              <a:t>tcpKeepAlive=true</a:t>
            </a:r>
            <a:br>
              <a:rPr lang="en-US" sz="1500" dirty="0" smtClean="0"/>
            </a:br>
            <a:r>
              <a:rPr lang="en-US" sz="1500" dirty="0" smtClean="0"/>
              <a:t>tcpTrafficClass=24</a:t>
            </a:r>
            <a:br>
              <a:rPr lang="en-US" sz="1500" dirty="0" smtClean="0"/>
            </a:br>
            <a:r>
              <a:rPr lang="en-US" sz="1500" dirty="0" smtClean="0"/>
              <a:t>autoReconnect=true</a:t>
            </a:r>
            <a:br>
              <a:rPr lang="en-US" sz="1500" dirty="0" smtClean="0"/>
            </a:br>
            <a:r>
              <a:rPr lang="en-US" sz="1500" dirty="0" smtClean="0"/>
              <a:t>maxReconnects=...</a:t>
            </a:r>
            <a:br>
              <a:rPr lang="en-US" sz="1500" dirty="0" smtClean="0"/>
            </a:br>
            <a:r>
              <a:rPr lang="en-US" sz="1500" dirty="0" smtClean="0"/>
              <a:t>allowMultiQueries=true</a:t>
            </a:r>
            <a:br>
              <a:rPr lang="en-US" sz="1500" dirty="0" smtClean="0"/>
            </a:br>
            <a:r>
              <a:rPr lang="en-US" sz="1500" dirty="0" smtClean="0"/>
              <a:t>prepStmtCacheSize=…</a:t>
            </a:r>
            <a:br>
              <a:rPr lang="en-US" sz="1500" dirty="0" smtClean="0"/>
            </a:br>
            <a:r>
              <a:rPr lang="en-US" sz="1500" dirty="0" smtClean="0"/>
              <a:t>blobSendChunkSize=…</a:t>
            </a:r>
            <a:br>
              <a:rPr lang="en-US" sz="1500" dirty="0" smtClean="0"/>
            </a:br>
            <a:r>
              <a:rPr lang="en-US" sz="1500" dirty="0" smtClean="0"/>
              <a:t>largeRowSizeThreshold=…</a:t>
            </a:r>
            <a:br>
              <a:rPr lang="en-US" sz="1500" dirty="0" smtClean="0"/>
            </a:br>
            <a:r>
              <a:rPr lang="en-US" sz="1500" dirty="0" smtClean="0"/>
              <a:t>locatorFetchBufferSize=…</a:t>
            </a:r>
          </a:p>
          <a:p>
            <a:r>
              <a:rPr lang="en-US" sz="2200" dirty="0" smtClean="0"/>
              <a:t>CentOS 5.5, XFS File System</a:t>
            </a:r>
          </a:p>
          <a:p>
            <a:endParaRPr lang="en-US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85696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Agenda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Part 1 : Problem statement</a:t>
            </a:r>
          </a:p>
          <a:p>
            <a:r>
              <a:rPr lang="en-US" sz="2400" dirty="0" smtClean="0"/>
              <a:t>Part 2 : Background (What is, Why, ACID, CAP)</a:t>
            </a:r>
          </a:p>
          <a:p>
            <a:r>
              <a:rPr lang="en-US" sz="2400" dirty="0" smtClean="0"/>
              <a:t>Part 3 : Building a Key-Value Store</a:t>
            </a:r>
          </a:p>
          <a:p>
            <a:r>
              <a:rPr lang="en-US" sz="2400" dirty="0" smtClean="0"/>
              <a:t>Part 4 : NoSQL with MySQL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73598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Scalability Test (TPS/IOPS) EC2’s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00306171"/>
              </p:ext>
            </p:extLst>
          </p:nvPr>
        </p:nvGraphicFramePr>
        <p:xfrm>
          <a:off x="539932" y="3189513"/>
          <a:ext cx="6531428" cy="3325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04800" y="4103913"/>
            <a:ext cx="319318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</a:p>
          <a:p>
            <a:r>
              <a:rPr lang="en-US" dirty="0" smtClean="0"/>
              <a:t>P</a:t>
            </a:r>
          </a:p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94411" y="6455227"/>
            <a:ext cx="1711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Threads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00950" y="1208306"/>
            <a:ext cx="2490650" cy="477053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Characteristics</a:t>
            </a:r>
          </a:p>
          <a:p>
            <a:endParaRPr lang="en-US" sz="1600" dirty="0" smtClean="0"/>
          </a:p>
          <a:p>
            <a:r>
              <a:rPr lang="en-US" sz="1600" dirty="0" smtClean="0"/>
              <a:t>m1.xlarge image</a:t>
            </a:r>
          </a:p>
          <a:p>
            <a:r>
              <a:rPr lang="en-US" sz="1600" dirty="0" smtClean="0"/>
              <a:t>User Dataset = 256GB (240M 1K values)</a:t>
            </a:r>
          </a:p>
          <a:p>
            <a:r>
              <a:rPr lang="en-US" sz="1600" dirty="0" smtClean="0"/>
              <a:t>Machines = 5</a:t>
            </a:r>
          </a:p>
          <a:p>
            <a:r>
              <a:rPr lang="en-US" sz="1600" dirty="0" smtClean="0"/>
              <a:t>Spindles=4 per box</a:t>
            </a:r>
          </a:p>
          <a:p>
            <a:r>
              <a:rPr lang="en-US" sz="1600" dirty="0" smtClean="0"/>
              <a:t>XFS File System </a:t>
            </a:r>
          </a:p>
          <a:p>
            <a:r>
              <a:rPr lang="en-US" sz="1600" dirty="0" smtClean="0"/>
              <a:t>Buffer Pool=12GB/machine</a:t>
            </a:r>
          </a:p>
          <a:p>
            <a:r>
              <a:rPr lang="en-US" sz="1600" dirty="0" smtClean="0"/>
              <a:t>Memory:Disk=1:4</a:t>
            </a:r>
          </a:p>
          <a:p>
            <a:r>
              <a:rPr lang="en-US" sz="1600" dirty="0" smtClean="0"/>
              <a:t>Workload R/W=100/0</a:t>
            </a:r>
          </a:p>
          <a:p>
            <a:r>
              <a:rPr lang="en-US" sz="1600" dirty="0" smtClean="0"/>
              <a:t>Random Access Pattern</a:t>
            </a:r>
          </a:p>
          <a:p>
            <a:r>
              <a:rPr lang="en-US" sz="1600" dirty="0" smtClean="0"/>
              <a:t>N/R/W=1/1/1</a:t>
            </a:r>
          </a:p>
          <a:p>
            <a:r>
              <a:rPr lang="en-US" sz="1600" dirty="0" smtClean="0"/>
              <a:t>Incremental load to 100 threads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399086096"/>
              </p:ext>
            </p:extLst>
          </p:nvPr>
        </p:nvGraphicFramePr>
        <p:xfrm>
          <a:off x="535577" y="1214587"/>
          <a:ext cx="5943600" cy="1924050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838200"/>
                <a:gridCol w="952500"/>
                <a:gridCol w="1104900"/>
              </a:tblGrid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Client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TPS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50.00%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90.00%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99.00%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99.50%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99.90%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Single Server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Threads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LAT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LAT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LAT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LAT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LAT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2"/>
                          </a:solidFill>
                          <a:latin typeface="Arial"/>
                        </a:rPr>
                        <a:t>IOPS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114.4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226.88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437.37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600.1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1061.45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1730.69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2775.85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3207.18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274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3" descr="C:\Users\hari\Pictures\nokia_imag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3940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Know Your IOPS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236023135"/>
              </p:ext>
            </p:extLst>
          </p:nvPr>
        </p:nvGraphicFramePr>
        <p:xfrm>
          <a:off x="2590800" y="2286000"/>
          <a:ext cx="4062550" cy="2775192"/>
        </p:xfrm>
        <a:graphic>
          <a:graphicData uri="http://schemas.openxmlformats.org/drawingml/2006/table">
            <a:tbl>
              <a:tblPr/>
              <a:tblGrid>
                <a:gridCol w="1936246"/>
                <a:gridCol w="2126304"/>
              </a:tblGrid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2"/>
                          </a:solidFill>
                          <a:latin typeface="Calibri"/>
                        </a:rPr>
                        <a:t>Disk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chemeClr val="tx2"/>
                          </a:solidFill>
                          <a:latin typeface="Calibri"/>
                        </a:rPr>
                        <a:t>IOPS (random)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7.2k rpm SATA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10k rpm SAS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15k rpm SAS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Value SSD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Intel X25-M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1500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65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Intel X25-E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8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DDR Drive x1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300000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7405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Performance Test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346725719"/>
              </p:ext>
            </p:extLst>
          </p:nvPr>
        </p:nvGraphicFramePr>
        <p:xfrm>
          <a:off x="407125" y="1448784"/>
          <a:ext cx="6372497" cy="4624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379030" y="956744"/>
            <a:ext cx="2590799" cy="477053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Characteristics</a:t>
            </a:r>
          </a:p>
          <a:p>
            <a:endParaRPr lang="en-US" sz="1600" dirty="0" smtClean="0"/>
          </a:p>
          <a:p>
            <a:r>
              <a:rPr lang="en-US" sz="1600" dirty="0" smtClean="0"/>
              <a:t>User Dataset = 900GB</a:t>
            </a:r>
          </a:p>
          <a:p>
            <a:r>
              <a:rPr lang="en-US" sz="1600" dirty="0" smtClean="0"/>
              <a:t>Machines = 9</a:t>
            </a:r>
          </a:p>
          <a:p>
            <a:r>
              <a:rPr lang="en-US" sz="1600" dirty="0" smtClean="0"/>
              <a:t>Spindles=8 (15K)/machine   </a:t>
            </a:r>
          </a:p>
          <a:p>
            <a:r>
              <a:rPr lang="en-US" sz="1600" dirty="0" smtClean="0"/>
              <a:t>XFS File System (RAID0)</a:t>
            </a:r>
          </a:p>
          <a:p>
            <a:r>
              <a:rPr lang="en-US" sz="1600" dirty="0" smtClean="0"/>
              <a:t>Buffer Pool=16GB/machine</a:t>
            </a:r>
          </a:p>
          <a:p>
            <a:r>
              <a:rPr lang="en-US" sz="1600" dirty="0" err="1" smtClean="0"/>
              <a:t>Memory:Disk</a:t>
            </a:r>
            <a:r>
              <a:rPr lang="en-US" sz="1600" dirty="0" smtClean="0"/>
              <a:t>=1:6</a:t>
            </a:r>
          </a:p>
          <a:p>
            <a:r>
              <a:rPr lang="en-US" sz="1600" dirty="0" smtClean="0"/>
              <a:t>Cache=16%</a:t>
            </a:r>
          </a:p>
          <a:p>
            <a:r>
              <a:rPr lang="en-US" sz="1600" dirty="0" smtClean="0"/>
              <a:t>Workload R/W=100/0</a:t>
            </a:r>
          </a:p>
          <a:p>
            <a:r>
              <a:rPr lang="en-US" sz="1600" dirty="0" smtClean="0"/>
              <a:t>Recency Skew</a:t>
            </a:r>
          </a:p>
          <a:p>
            <a:r>
              <a:rPr lang="en-US" sz="1600" dirty="0" smtClean="0"/>
              <a:t>i.e Recent Access=80/20</a:t>
            </a:r>
          </a:p>
          <a:p>
            <a:r>
              <a:rPr lang="en-US" sz="1600" dirty="0" smtClean="0"/>
              <a:t>N/R/W=3/2/2</a:t>
            </a:r>
          </a:p>
          <a:p>
            <a:r>
              <a:rPr lang="en-US" sz="1600" dirty="0" smtClean="0"/>
              <a:t>Incremental load to 10K (TPS)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226188" y="2819400"/>
            <a:ext cx="212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</a:p>
          <a:p>
            <a:r>
              <a:rPr lang="en-US" dirty="0" smtClean="0"/>
              <a:t>E</a:t>
            </a:r>
          </a:p>
          <a:p>
            <a:r>
              <a:rPr lang="en-US" dirty="0" smtClean="0"/>
              <a:t>C</a:t>
            </a:r>
          </a:p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75993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TPS</a:t>
            </a:r>
            <a:endParaRPr lang="en-US" dirty="0"/>
          </a:p>
        </p:txBody>
      </p:sp>
      <p:pic>
        <p:nvPicPr>
          <p:cNvPr id="7" name="Picture 3" descr="C:\Users\hari\Pictures\nokia_imag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4297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Tips By Peter Zaitsev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aseline="0" dirty="0" smtClean="0">
                <a:latin typeface="+mj-lt"/>
                <a:ea typeface="+mj-ea"/>
                <a:cs typeface="+mj-cs"/>
              </a:rPr>
              <a:t>Percona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C:\Users\hari\Pictures\nokia_image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Why XFS</a:t>
            </a:r>
            <a:endParaRPr lang="en-US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099633916"/>
              </p:ext>
            </p:extLst>
          </p:nvPr>
        </p:nvGraphicFramePr>
        <p:xfrm>
          <a:off x="1295400" y="1905000"/>
          <a:ext cx="6603999" cy="3424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1333"/>
                <a:gridCol w="2201333"/>
                <a:gridCol w="220133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File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Threads(1)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Threads(16)</a:t>
                      </a:r>
                      <a:endParaRPr lang="en-US" dirty="0"/>
                    </a:p>
                  </a:txBody>
                  <a:tcPr/>
                </a:tc>
              </a:tr>
              <a:tr h="45816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EXT3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RNDRD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RNDWR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XFS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RNDRD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RNDWR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8922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3"/>
          <a:lstStyle/>
          <a:p>
            <a:pPr algn="l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solidFill>
                  <a:srgbClr val="0070C0"/>
                </a:solidFill>
              </a:rPr>
              <a:t>MySQL for NoSQL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612805"/>
          </a:xfrm>
          <a:ln/>
        </p:spPr>
        <p:txBody>
          <a:bodyPr>
            <a:normAutofit/>
          </a:bodyPr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Tune for Simple Queries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Memory is the most important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b="1" dirty="0"/>
              <a:t>innodb_buffer_pool_size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Are we looking at intensive writes ?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b="1" dirty="0"/>
              <a:t>innodb_log_file_size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RAID with BBU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XFS + O_DIRECT  (avoid per inode locking)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Restrict Concurrency on database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Connection pool size or </a:t>
            </a:r>
            <a:r>
              <a:rPr lang="en-US" sz="2000" b="1" dirty="0"/>
              <a:t> innodb_thread_concurrency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1346268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3"/>
          <a:lstStyle/>
          <a:p>
            <a:pPr algn="l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solidFill>
                  <a:srgbClr val="0070C0"/>
                </a:solidFill>
              </a:rPr>
              <a:t>More on Scalability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>
            <a:normAutofit/>
          </a:bodyPr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Is contention problem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Use MySQL 5.5 or Percona Server</a:t>
            </a:r>
          </a:p>
          <a:p>
            <a:pPr marL="1175057" lvl="2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Tune innodb_buffer_pool_instances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Index update contention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Use Multiple Tables</a:t>
            </a:r>
          </a:p>
          <a:p>
            <a:pPr marL="1175057" lvl="2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Or MySQL Partitions if you can't</a:t>
            </a:r>
          </a:p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Eliminate Query Parsing Overhead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Consider HandlerSocket</a:t>
            </a:r>
          </a:p>
          <a:p>
            <a:pPr marL="1175057" lvl="2" indent="-260644">
              <a:buSzPct val="75000"/>
              <a:buFont typeface="Symbol" charset="2"/>
              <a:buChar char="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NoSQL Interface to </a:t>
            </a:r>
            <a:r>
              <a:rPr lang="en-US" sz="2000" dirty="0" smtClean="0"/>
              <a:t>InnoDB </a:t>
            </a:r>
            <a:r>
              <a:rPr lang="en-US" sz="2000" dirty="0"/>
              <a:t>Storage Engine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7350167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28160" cy="1144921"/>
          </a:xfrm>
          <a:ln/>
        </p:spPr>
        <p:txBody>
          <a:bodyPr tIns="35203"/>
          <a:lstStyle/>
          <a:p>
            <a:pPr algn="l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dirty="0">
                <a:solidFill>
                  <a:srgbClr val="0070C0"/>
                </a:solidFill>
              </a:rPr>
              <a:t>Work on Result Stability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481" y="1604329"/>
            <a:ext cx="8228160" cy="4526396"/>
          </a:xfrm>
          <a:ln/>
        </p:spPr>
        <p:txBody>
          <a:bodyPr>
            <a:normAutofit/>
          </a:bodyPr>
          <a:lstStyle/>
          <a:p>
            <a:pPr marL="391686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/>
              <a:t>Ensure you're getting stable results</a:t>
            </a:r>
          </a:p>
          <a:p>
            <a:pPr marL="783372" lvl="1" indent="-293764">
              <a:buSzPct val="45000"/>
              <a:buFont typeface="Wingdings" charset="2"/>
              <a:buChar char="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en-US" sz="2000" dirty="0" smtClean="0"/>
              <a:t>InnoDB </a:t>
            </a:r>
            <a:r>
              <a:rPr lang="en-US" sz="2000" dirty="0"/>
              <a:t>Flushing can cause </a:t>
            </a:r>
            <a:r>
              <a:rPr lang="en-US" sz="2000" dirty="0" smtClean="0"/>
              <a:t>non </a:t>
            </a:r>
            <a:r>
              <a:rPr lang="en-US" sz="2000" dirty="0"/>
              <a:t>uniform performance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6324600" cy="33589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" name="Picture 3" descr="C:\Users\hari\Pictures\nokia_imag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3766815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  <a:hlinkClick r:id="rId3"/>
              </a:rPr>
              <a:t>Yekesa.kosuru@nokia.com</a:t>
            </a:r>
            <a:r>
              <a:rPr lang="en-US" dirty="0" smtClean="0">
                <a:solidFill>
                  <a:srgbClr val="0070C0"/>
                </a:solidFill>
              </a:rPr>
              <a:t/>
            </a:r>
            <a:br>
              <a:rPr lang="en-US" dirty="0" smtClean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>
          <a:xfrm>
            <a:off x="838200" y="2362200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1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070C0"/>
                </a:solidFill>
              </a:rPr>
              <a:t>THANK YOU</a:t>
            </a:r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1027" name="Picture 3" descr="C:\Users\hari\Pictures\nokia_imag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232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Part 1: Problem statement</a:t>
            </a:r>
            <a:endParaRPr lang="en-US" b="0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1045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NoSQL : No Formal Definition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No Formal Definition </a:t>
            </a:r>
          </a:p>
          <a:p>
            <a:pPr lvl="1"/>
            <a:r>
              <a:rPr lang="en-US" sz="2000" dirty="0" smtClean="0"/>
              <a:t>Not Only SQL ?</a:t>
            </a:r>
          </a:p>
          <a:p>
            <a:pPr lvl="1"/>
            <a:r>
              <a:rPr lang="en-US" sz="2000" dirty="0" smtClean="0"/>
              <a:t>Don’t use SQL ?</a:t>
            </a:r>
          </a:p>
          <a:p>
            <a:pPr lvl="1"/>
            <a:r>
              <a:rPr lang="en-US" sz="2000" dirty="0" smtClean="0"/>
              <a:t>Limit expressive power ?</a:t>
            </a:r>
          </a:p>
          <a:p>
            <a:r>
              <a:rPr lang="en-US" sz="2000" dirty="0" smtClean="0"/>
              <a:t>Underlying issues ?</a:t>
            </a:r>
          </a:p>
          <a:p>
            <a:pPr lvl="1"/>
            <a:r>
              <a:rPr lang="en-US" sz="2000" dirty="0" smtClean="0"/>
              <a:t>ACID (Strong Consistency ?, Isolation ?)</a:t>
            </a:r>
          </a:p>
          <a:p>
            <a:pPr lvl="1"/>
            <a:r>
              <a:rPr lang="en-US" sz="2000" dirty="0" smtClean="0"/>
              <a:t>SQL</a:t>
            </a:r>
          </a:p>
          <a:p>
            <a:pPr lvl="1"/>
            <a:r>
              <a:rPr lang="en-US" sz="2000" dirty="0" smtClean="0"/>
              <a:t>Something else ?</a:t>
            </a:r>
          </a:p>
          <a:p>
            <a:r>
              <a:rPr lang="en-US" sz="2000" dirty="0" smtClean="0"/>
              <a:t>Facts</a:t>
            </a:r>
          </a:p>
          <a:p>
            <a:pPr lvl="1"/>
            <a:r>
              <a:rPr lang="en-US" sz="2000" dirty="0" smtClean="0"/>
              <a:t>Hardware will fail</a:t>
            </a:r>
          </a:p>
          <a:p>
            <a:pPr lvl="1"/>
            <a:r>
              <a:rPr lang="en-US" sz="2000" dirty="0" smtClean="0"/>
              <a:t>Software will have bugs</a:t>
            </a:r>
          </a:p>
          <a:p>
            <a:pPr lvl="1"/>
            <a:r>
              <a:rPr lang="en-US" sz="2000" dirty="0" smtClean="0"/>
              <a:t>Growing traffic, data volumes, unpredictable</a:t>
            </a:r>
          </a:p>
          <a:p>
            <a:pPr lvl="1"/>
            <a:r>
              <a:rPr lang="en-US" sz="2000" dirty="0" smtClean="0"/>
              <a:t>No downtime or expose errors to users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42533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Problem to solve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Key Value Store Problem Statement</a:t>
            </a:r>
          </a:p>
          <a:p>
            <a:pPr lvl="1"/>
            <a:r>
              <a:rPr lang="en-US" sz="2000" dirty="0" smtClean="0"/>
              <a:t>A consumer facing system with </a:t>
            </a:r>
            <a:r>
              <a:rPr lang="en-US" sz="2000" dirty="0" err="1" smtClean="0"/>
              <a:t>foll</a:t>
            </a:r>
            <a:r>
              <a:rPr lang="en-US" sz="2000" dirty="0" smtClean="0"/>
              <a:t>. characteristics :</a:t>
            </a:r>
          </a:p>
          <a:p>
            <a:pPr lvl="2"/>
            <a:r>
              <a:rPr lang="en-US" sz="1800" dirty="0" smtClean="0"/>
              <a:t>Host large volumes of data &amp; queries</a:t>
            </a:r>
          </a:p>
          <a:p>
            <a:pPr lvl="2"/>
            <a:r>
              <a:rPr lang="en-US" sz="1800" dirty="0" smtClean="0"/>
              <a:t>Responsive with predictable performance</a:t>
            </a:r>
          </a:p>
          <a:p>
            <a:pPr lvl="2"/>
            <a:r>
              <a:rPr lang="en-US" sz="1800" dirty="0" smtClean="0"/>
              <a:t>Always available (survives failures, software/hardware upgrades)</a:t>
            </a:r>
          </a:p>
          <a:p>
            <a:pPr lvl="2"/>
            <a:r>
              <a:rPr lang="en-US" sz="1800" dirty="0" smtClean="0"/>
              <a:t>Low </a:t>
            </a:r>
            <a:r>
              <a:rPr lang="en-US" sz="1800" dirty="0"/>
              <a:t>cost of </a:t>
            </a:r>
            <a:r>
              <a:rPr lang="en-US" sz="1800" dirty="0" smtClean="0"/>
              <a:t>ownership </a:t>
            </a:r>
          </a:p>
          <a:p>
            <a:pPr lvl="2"/>
            <a:r>
              <a:rPr lang="en-US" sz="1800" dirty="0" smtClean="0"/>
              <a:t>Minimal administration</a:t>
            </a:r>
          </a:p>
          <a:p>
            <a:r>
              <a:rPr lang="en-US" sz="2000" dirty="0" smtClean="0"/>
              <a:t>Availability : How to service customers (24 X 7) despite failures, upgrades</a:t>
            </a:r>
          </a:p>
          <a:p>
            <a:r>
              <a:rPr lang="en-US" sz="2000" dirty="0" smtClean="0"/>
              <a:t>Scalability : How to scale (capacity, transactions, costs…)</a:t>
            </a:r>
          </a:p>
          <a:p>
            <a:r>
              <a:rPr lang="en-US" sz="2000" dirty="0" smtClean="0"/>
              <a:t>Predictability : Predictable responsiveness</a:t>
            </a:r>
          </a:p>
          <a:p>
            <a:r>
              <a:rPr lang="en-US" sz="2000" dirty="0" smtClean="0"/>
              <a:t>Not suited for all applications</a:t>
            </a:r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8769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r>
              <a:rPr lang="en-US" b="0" dirty="0" smtClean="0"/>
              <a:t>Part 2: BACKGROUND</a:t>
            </a:r>
            <a:endParaRPr lang="en-US" b="0" dirty="0"/>
          </a:p>
        </p:txBody>
      </p:sp>
      <p:pic>
        <p:nvPicPr>
          <p:cNvPr id="5" name="Picture 4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1512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ACID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/>
              <a:t>Transactions simplify job of </a:t>
            </a:r>
            <a:r>
              <a:rPr lang="en-US" sz="2200" kern="0" dirty="0" smtClean="0"/>
              <a:t>developers</a:t>
            </a:r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 smtClean="0"/>
              <a:t>Client/developer point of view</a:t>
            </a:r>
            <a:endParaRPr lang="en-US" sz="2200" kern="0" dirty="0"/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b="1" kern="0" dirty="0">
                <a:solidFill>
                  <a:srgbClr val="0070C0"/>
                </a:solidFill>
              </a:rPr>
              <a:t>Atomicity</a:t>
            </a:r>
            <a:r>
              <a:rPr lang="en-US" sz="2200" kern="0" dirty="0"/>
              <a:t>: Bundled </a:t>
            </a:r>
            <a:r>
              <a:rPr lang="en-US" sz="2200" kern="0" dirty="0" smtClean="0"/>
              <a:t>operations</a:t>
            </a:r>
          </a:p>
          <a:p>
            <a:pPr lvl="1"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 smtClean="0"/>
              <a:t>All </a:t>
            </a:r>
            <a:r>
              <a:rPr lang="en-US" sz="2200" kern="0" dirty="0"/>
              <a:t>of the operations (multiple updates, deletes, inserts) in the transaction will complete, or none </a:t>
            </a:r>
            <a:r>
              <a:rPr lang="en-US" sz="2200" kern="0" dirty="0" smtClean="0"/>
              <a:t>will</a:t>
            </a:r>
            <a:endParaRPr lang="en-US" sz="2200" b="1" kern="0" dirty="0"/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b="1" kern="0" dirty="0">
                <a:solidFill>
                  <a:srgbClr val="0070C0"/>
                </a:solidFill>
              </a:rPr>
              <a:t>Consistency</a:t>
            </a:r>
            <a:r>
              <a:rPr lang="en-US" sz="2200" kern="0" dirty="0"/>
              <a:t>: The database is in a consistent state when the transaction begins and </a:t>
            </a:r>
            <a:r>
              <a:rPr lang="en-US" sz="2200" kern="0" dirty="0" smtClean="0"/>
              <a:t>ends</a:t>
            </a:r>
          </a:p>
          <a:p>
            <a:pPr lvl="1"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 smtClean="0"/>
              <a:t>Referential </a:t>
            </a:r>
            <a:r>
              <a:rPr lang="en-US" sz="2200" kern="0" dirty="0"/>
              <a:t>integrity, and other constraints</a:t>
            </a:r>
          </a:p>
          <a:p>
            <a:pPr lvl="1"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 smtClean="0"/>
              <a:t>All reads must </a:t>
            </a:r>
            <a:r>
              <a:rPr lang="en-US" sz="2200" kern="0" dirty="0"/>
              <a:t>see latest </a:t>
            </a:r>
            <a:r>
              <a:rPr lang="en-US" sz="2200" kern="0" dirty="0" smtClean="0"/>
              <a:t>data</a:t>
            </a:r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b="1" kern="0" dirty="0" smtClean="0">
                <a:solidFill>
                  <a:srgbClr val="0070C0"/>
                </a:solidFill>
              </a:rPr>
              <a:t>Isolation</a:t>
            </a:r>
            <a:r>
              <a:rPr lang="en-US" sz="2200" kern="0" dirty="0"/>
              <a:t>: The transaction will behave as if it is the only operation being performed upon the database</a:t>
            </a:r>
            <a:r>
              <a:rPr lang="en-US" sz="2200" kern="0" dirty="0" smtClean="0"/>
              <a:t>.  Serialized updates </a:t>
            </a:r>
            <a:r>
              <a:rPr lang="en-US" sz="2200" kern="0" dirty="0" err="1" smtClean="0"/>
              <a:t>i.e</a:t>
            </a:r>
            <a:r>
              <a:rPr lang="en-US" sz="2200" kern="0" dirty="0" smtClean="0"/>
              <a:t>  locks</a:t>
            </a:r>
            <a:endParaRPr lang="en-US" sz="2200" kern="0" dirty="0"/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b="1" kern="0" dirty="0">
                <a:solidFill>
                  <a:srgbClr val="0070C0"/>
                </a:solidFill>
              </a:rPr>
              <a:t>Durability</a:t>
            </a:r>
            <a:r>
              <a:rPr lang="en-US" sz="2200" kern="0" dirty="0"/>
              <a:t>: Upon completion of the transaction, the operation will not be reversed</a:t>
            </a:r>
            <a:r>
              <a:rPr lang="en-US" sz="2200" kern="0" dirty="0" smtClean="0"/>
              <a:t>.</a:t>
            </a:r>
          </a:p>
          <a:p>
            <a:pPr defTabSz="762000" fontAlgn="base"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200" kern="0" dirty="0" smtClean="0"/>
              <a:t>ACID in single database is efficient</a:t>
            </a:r>
            <a:endParaRPr lang="en-US" sz="2200" kern="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82065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Issues Scaling DBMS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200" kern="0" dirty="0"/>
              <a:t>Databases extend ACID to span multiple </a:t>
            </a:r>
            <a:r>
              <a:rPr lang="en-US" sz="2200" kern="0" dirty="0" smtClean="0"/>
              <a:t>nodes using 2PC</a:t>
            </a:r>
            <a:endParaRPr lang="en-US" sz="2200" dirty="0" smtClean="0"/>
          </a:p>
          <a:p>
            <a:r>
              <a:rPr lang="en-US" sz="2200" dirty="0" smtClean="0"/>
              <a:t>Shared disk &amp; shared nothing architectures</a:t>
            </a:r>
            <a:endParaRPr lang="en-US" sz="2200" kern="0" dirty="0" smtClean="0"/>
          </a:p>
          <a:p>
            <a:pPr lvl="0"/>
            <a:r>
              <a:rPr lang="en-US" sz="2200" kern="0" dirty="0" smtClean="0"/>
              <a:t>Cost of 2PC (N nodes involved in transaction)</a:t>
            </a:r>
          </a:p>
          <a:p>
            <a:pPr lvl="1"/>
            <a:r>
              <a:rPr lang="en-US" sz="2200" dirty="0" smtClean="0"/>
              <a:t>Consistency &amp; Isolation  over 2PC makes it expensive</a:t>
            </a:r>
          </a:p>
          <a:p>
            <a:pPr lvl="1"/>
            <a:r>
              <a:rPr lang="en-US" sz="2200" dirty="0" smtClean="0"/>
              <a:t>3N+1 Message Complexity</a:t>
            </a:r>
          </a:p>
          <a:p>
            <a:pPr lvl="1"/>
            <a:r>
              <a:rPr lang="en-US" sz="2200" dirty="0" smtClean="0"/>
              <a:t>N+1 Stable Writes </a:t>
            </a:r>
          </a:p>
          <a:p>
            <a:pPr lvl="1"/>
            <a:r>
              <a:rPr lang="en-US" sz="2200" dirty="0" smtClean="0"/>
              <a:t>Locks – lock resources</a:t>
            </a:r>
            <a:endParaRPr lang="en-US" sz="2200" dirty="0"/>
          </a:p>
          <a:p>
            <a:r>
              <a:rPr lang="en-US" sz="2600" dirty="0" smtClean="0"/>
              <a:t>Availability is a pain point</a:t>
            </a:r>
          </a:p>
          <a:p>
            <a:pPr lvl="1"/>
            <a:r>
              <a:rPr lang="en-US" sz="2100" dirty="0" smtClean="0"/>
              <a:t>2PC is blocking protocol , uses single coordinator  and not </a:t>
            </a:r>
            <a:r>
              <a:rPr lang="en-US" sz="2100" dirty="0"/>
              <a:t>fault </a:t>
            </a:r>
            <a:r>
              <a:rPr lang="en-US" sz="2100" dirty="0" smtClean="0"/>
              <a:t>tolerant</a:t>
            </a:r>
          </a:p>
          <a:p>
            <a:pPr lvl="1"/>
            <a:r>
              <a:rPr lang="en-US" sz="2100" dirty="0"/>
              <a:t>C</a:t>
            </a:r>
            <a:r>
              <a:rPr lang="en-US" sz="2100" dirty="0" smtClean="0"/>
              <a:t>oordinator failure can block transaction indefinitely</a:t>
            </a:r>
          </a:p>
          <a:p>
            <a:pPr lvl="1"/>
            <a:r>
              <a:rPr lang="en-US" sz="2100" dirty="0"/>
              <a:t>B</a:t>
            </a:r>
            <a:r>
              <a:rPr lang="en-US" sz="2100" dirty="0" smtClean="0"/>
              <a:t>locked transaction causes increased contention</a:t>
            </a:r>
            <a:endParaRPr lang="en-US" sz="2100" dirty="0"/>
          </a:p>
          <a:p>
            <a:r>
              <a:rPr lang="en-US" sz="2200" dirty="0" smtClean="0"/>
              <a:t>Rebalancing</a:t>
            </a:r>
          </a:p>
          <a:p>
            <a:r>
              <a:rPr lang="en-US" sz="2200" dirty="0" smtClean="0"/>
              <a:t>Upgrades</a:t>
            </a:r>
          </a:p>
          <a:p>
            <a:r>
              <a:rPr lang="en-US" sz="2200" dirty="0" smtClean="0"/>
              <a:t>Total Cost of Ownership</a:t>
            </a:r>
            <a:endParaRPr lang="en-US" sz="2200" dirty="0"/>
          </a:p>
          <a:p>
            <a:pPr marL="0" indent="0">
              <a:buNone/>
            </a:pPr>
            <a:endParaRPr lang="en-US" sz="1800" dirty="0" smtClean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106"/>
          <p:cNvGrpSpPr>
            <a:grpSpLocks/>
          </p:cNvGrpSpPr>
          <p:nvPr/>
        </p:nvGrpSpPr>
        <p:grpSpPr bwMode="auto">
          <a:xfrm>
            <a:off x="6775882" y="2164492"/>
            <a:ext cx="1693333" cy="1493108"/>
            <a:chOff x="4368" y="1056"/>
            <a:chExt cx="1296" cy="1776"/>
          </a:xfrm>
        </p:grpSpPr>
        <p:sp>
          <p:nvSpPr>
            <p:cNvPr id="10" name="AutoShape 90"/>
            <p:cNvSpPr>
              <a:spLocks noChangeArrowheads="1"/>
            </p:cNvSpPr>
            <p:nvPr/>
          </p:nvSpPr>
          <p:spPr bwMode="auto">
            <a:xfrm>
              <a:off x="4560" y="1056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 dirty="0"/>
                <a:t>RequestCommit</a:t>
              </a:r>
            </a:p>
          </p:txBody>
        </p:sp>
        <p:sp>
          <p:nvSpPr>
            <p:cNvPr id="11" name="AutoShape 93"/>
            <p:cNvSpPr>
              <a:spLocks noChangeArrowheads="1"/>
            </p:cNvSpPr>
            <p:nvPr/>
          </p:nvSpPr>
          <p:spPr bwMode="auto">
            <a:xfrm flipH="1">
              <a:off x="4416" y="1440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2" name="AutoShape 94"/>
            <p:cNvSpPr>
              <a:spLocks noChangeArrowheads="1"/>
            </p:cNvSpPr>
            <p:nvPr/>
          </p:nvSpPr>
          <p:spPr bwMode="auto">
            <a:xfrm flipH="1">
              <a:off x="4464" y="1488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3" name="AutoShape 95"/>
            <p:cNvSpPr>
              <a:spLocks noChangeArrowheads="1"/>
            </p:cNvSpPr>
            <p:nvPr/>
          </p:nvSpPr>
          <p:spPr bwMode="auto">
            <a:xfrm flipH="1">
              <a:off x="4512" y="1536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4" name="AutoShape 96"/>
            <p:cNvSpPr>
              <a:spLocks noChangeArrowheads="1"/>
            </p:cNvSpPr>
            <p:nvPr/>
          </p:nvSpPr>
          <p:spPr bwMode="auto">
            <a:xfrm flipH="1">
              <a:off x="4560" y="1584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5" name="AutoShape 97"/>
            <p:cNvSpPr>
              <a:spLocks noChangeArrowheads="1"/>
            </p:cNvSpPr>
            <p:nvPr/>
          </p:nvSpPr>
          <p:spPr bwMode="auto">
            <a:xfrm flipH="1">
              <a:off x="4416" y="2352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rgbClr val="A2E8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6" name="AutoShape 98"/>
            <p:cNvSpPr>
              <a:spLocks noChangeArrowheads="1"/>
            </p:cNvSpPr>
            <p:nvPr/>
          </p:nvSpPr>
          <p:spPr bwMode="auto">
            <a:xfrm flipH="1">
              <a:off x="4464" y="2400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rgbClr val="A2E8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7" name="AutoShape 99"/>
            <p:cNvSpPr>
              <a:spLocks noChangeArrowheads="1"/>
            </p:cNvSpPr>
            <p:nvPr/>
          </p:nvSpPr>
          <p:spPr bwMode="auto">
            <a:xfrm flipH="1">
              <a:off x="4512" y="2448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rgbClr val="A2E8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Prepare</a:t>
              </a:r>
            </a:p>
          </p:txBody>
        </p:sp>
        <p:sp>
          <p:nvSpPr>
            <p:cNvPr id="18" name="AutoShape 100"/>
            <p:cNvSpPr>
              <a:spLocks noChangeArrowheads="1"/>
            </p:cNvSpPr>
            <p:nvPr/>
          </p:nvSpPr>
          <p:spPr bwMode="auto">
            <a:xfrm flipH="1">
              <a:off x="4560" y="2496"/>
              <a:ext cx="1104" cy="336"/>
            </a:xfrm>
            <a:prstGeom prst="rightArrow">
              <a:avLst>
                <a:gd name="adj1" fmla="val 50000"/>
                <a:gd name="adj2" fmla="val 82143"/>
              </a:avLst>
            </a:prstGeom>
            <a:solidFill>
              <a:srgbClr val="A2E8A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200"/>
                <a:t>Commit</a:t>
              </a:r>
            </a:p>
          </p:txBody>
        </p:sp>
        <p:grpSp>
          <p:nvGrpSpPr>
            <p:cNvPr id="19" name="Group 105"/>
            <p:cNvGrpSpPr>
              <a:grpSpLocks/>
            </p:cNvGrpSpPr>
            <p:nvPr/>
          </p:nvGrpSpPr>
          <p:grpSpPr bwMode="auto">
            <a:xfrm flipH="1">
              <a:off x="4368" y="1872"/>
              <a:ext cx="1248" cy="480"/>
              <a:chOff x="4416" y="3264"/>
              <a:chExt cx="1248" cy="480"/>
            </a:xfrm>
          </p:grpSpPr>
          <p:sp>
            <p:nvSpPr>
              <p:cNvPr id="20" name="AutoShape 101"/>
              <p:cNvSpPr>
                <a:spLocks noChangeArrowheads="1"/>
              </p:cNvSpPr>
              <p:nvPr/>
            </p:nvSpPr>
            <p:spPr bwMode="auto">
              <a:xfrm flipH="1">
                <a:off x="4416" y="3264"/>
                <a:ext cx="1104" cy="336"/>
              </a:xfrm>
              <a:prstGeom prst="rightArrow">
                <a:avLst>
                  <a:gd name="adj1" fmla="val 50000"/>
                  <a:gd name="adj2" fmla="val 82143"/>
                </a:avLst>
              </a:prstGeom>
              <a:solidFill>
                <a:srgbClr val="FFFFA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Prepare</a:t>
                </a:r>
              </a:p>
            </p:txBody>
          </p:sp>
          <p:sp>
            <p:nvSpPr>
              <p:cNvPr id="21" name="AutoShape 102"/>
              <p:cNvSpPr>
                <a:spLocks noChangeArrowheads="1"/>
              </p:cNvSpPr>
              <p:nvPr/>
            </p:nvSpPr>
            <p:spPr bwMode="auto">
              <a:xfrm flipH="1">
                <a:off x="4464" y="3312"/>
                <a:ext cx="1104" cy="336"/>
              </a:xfrm>
              <a:prstGeom prst="rightArrow">
                <a:avLst>
                  <a:gd name="adj1" fmla="val 50000"/>
                  <a:gd name="adj2" fmla="val 82143"/>
                </a:avLst>
              </a:prstGeom>
              <a:solidFill>
                <a:srgbClr val="FFFFA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Prepare</a:t>
                </a:r>
              </a:p>
            </p:txBody>
          </p:sp>
          <p:sp>
            <p:nvSpPr>
              <p:cNvPr id="22" name="AutoShape 103"/>
              <p:cNvSpPr>
                <a:spLocks noChangeArrowheads="1"/>
              </p:cNvSpPr>
              <p:nvPr/>
            </p:nvSpPr>
            <p:spPr bwMode="auto">
              <a:xfrm flipH="1">
                <a:off x="4512" y="3360"/>
                <a:ext cx="1104" cy="336"/>
              </a:xfrm>
              <a:prstGeom prst="rightArrow">
                <a:avLst>
                  <a:gd name="adj1" fmla="val 50000"/>
                  <a:gd name="adj2" fmla="val 82143"/>
                </a:avLst>
              </a:prstGeom>
              <a:solidFill>
                <a:srgbClr val="FFFFA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Prepare</a:t>
                </a:r>
              </a:p>
            </p:txBody>
          </p:sp>
          <p:sp>
            <p:nvSpPr>
              <p:cNvPr id="23" name="AutoShape 104"/>
              <p:cNvSpPr>
                <a:spLocks noChangeArrowheads="1"/>
              </p:cNvSpPr>
              <p:nvPr/>
            </p:nvSpPr>
            <p:spPr bwMode="auto">
              <a:xfrm flipH="1">
                <a:off x="4560" y="3408"/>
                <a:ext cx="1104" cy="336"/>
              </a:xfrm>
              <a:prstGeom prst="rightArrow">
                <a:avLst>
                  <a:gd name="adj1" fmla="val 50000"/>
                  <a:gd name="adj2" fmla="val 82143"/>
                </a:avLst>
              </a:prstGeom>
              <a:solidFill>
                <a:srgbClr val="FFFFAB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r>
                  <a:rPr lang="en-US" sz="1200"/>
                  <a:t>Prepared</a:t>
                </a: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39904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solidFill>
                  <a:srgbClr val="0070C0"/>
                </a:solidFill>
              </a:rPr>
              <a:t>CAP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kern="0" dirty="0"/>
              <a:t>Introduced by Prof. Brewer in year 2000</a:t>
            </a:r>
          </a:p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b="1" dirty="0"/>
              <a:t>C</a:t>
            </a:r>
            <a:r>
              <a:rPr lang="en-US" sz="2000" dirty="0"/>
              <a:t>onsistency, </a:t>
            </a:r>
            <a:r>
              <a:rPr lang="en-US" sz="2000" b="1" dirty="0"/>
              <a:t>A</a:t>
            </a:r>
            <a:r>
              <a:rPr lang="en-US" sz="2000" dirty="0"/>
              <a:t>vailability, (Network) </a:t>
            </a:r>
            <a:r>
              <a:rPr lang="en-US" sz="2000" b="1" dirty="0"/>
              <a:t>P</a:t>
            </a:r>
            <a:r>
              <a:rPr lang="en-US" sz="2000" dirty="0"/>
              <a:t>artition </a:t>
            </a:r>
            <a:r>
              <a:rPr lang="en-US" sz="2000" dirty="0" smtClean="0"/>
              <a:t>Tolerance</a:t>
            </a:r>
          </a:p>
          <a:p>
            <a:pPr lvl="1"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dirty="0" smtClean="0"/>
              <a:t>Industry </a:t>
            </a:r>
            <a:r>
              <a:rPr lang="en-US" sz="2000" dirty="0"/>
              <a:t>proved that we can guarantee two out of </a:t>
            </a:r>
            <a:r>
              <a:rPr lang="en-US" sz="2000" dirty="0" smtClean="0"/>
              <a:t>three</a:t>
            </a:r>
          </a:p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kern="0" dirty="0" smtClean="0"/>
              <a:t>System point </a:t>
            </a:r>
            <a:r>
              <a:rPr lang="en-US" sz="2000" kern="0" dirty="0"/>
              <a:t>of </a:t>
            </a:r>
            <a:r>
              <a:rPr lang="en-US" sz="2000" kern="0" dirty="0" smtClean="0"/>
              <a:t>view</a:t>
            </a:r>
            <a:endParaRPr lang="en-US" sz="2000" kern="0" dirty="0"/>
          </a:p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b="1" kern="0" dirty="0">
                <a:solidFill>
                  <a:srgbClr val="0070C0"/>
                </a:solidFill>
              </a:rPr>
              <a:t>Consistency</a:t>
            </a:r>
            <a:r>
              <a:rPr lang="en-US" sz="2000" b="1" kern="0" dirty="0"/>
              <a:t> </a:t>
            </a:r>
            <a:r>
              <a:rPr lang="en-US" sz="2000" b="1" kern="0" dirty="0" smtClean="0"/>
              <a:t>: </a:t>
            </a:r>
            <a:r>
              <a:rPr lang="en-US" sz="2000" dirty="0" smtClean="0"/>
              <a:t>Defines </a:t>
            </a:r>
            <a:r>
              <a:rPr lang="en-US" sz="2000" dirty="0"/>
              <a:t>rules for the apparent order and visibility of </a:t>
            </a:r>
            <a:r>
              <a:rPr lang="en-US" sz="2000" dirty="0" smtClean="0"/>
              <a:t>updates</a:t>
            </a:r>
            <a:endParaRPr lang="en-US" sz="2000" kern="0" dirty="0" smtClean="0"/>
          </a:p>
          <a:p>
            <a:pPr lvl="1"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kern="0" dirty="0" smtClean="0"/>
              <a:t>Variations on consistency</a:t>
            </a:r>
          </a:p>
          <a:p>
            <a:pPr lvl="1"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kern="0" dirty="0">
                <a:solidFill>
                  <a:srgbClr val="0070C0"/>
                </a:solidFill>
              </a:rPr>
              <a:t>Eventual Consistency </a:t>
            </a:r>
            <a:r>
              <a:rPr lang="en-US" sz="2000" kern="0" dirty="0"/>
              <a:t>- eventually replicas will be updated – order of updates may </a:t>
            </a:r>
            <a:r>
              <a:rPr lang="en-US" sz="2000" kern="0" dirty="0" smtClean="0"/>
              <a:t>vary - </a:t>
            </a:r>
            <a:r>
              <a:rPr lang="en-US" sz="2000" kern="0" dirty="0"/>
              <a:t>all reads will eventually see </a:t>
            </a:r>
            <a:r>
              <a:rPr lang="en-US" sz="2000" kern="0" dirty="0" smtClean="0"/>
              <a:t>it</a:t>
            </a:r>
            <a:endParaRPr lang="en-US" sz="2000" kern="0" dirty="0"/>
          </a:p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b="1" kern="0" dirty="0" smtClean="0">
                <a:solidFill>
                  <a:srgbClr val="0070C0"/>
                </a:solidFill>
              </a:rPr>
              <a:t>Availability </a:t>
            </a:r>
            <a:r>
              <a:rPr lang="en-US" sz="2000" kern="0" dirty="0" smtClean="0"/>
              <a:t>: </a:t>
            </a:r>
            <a:r>
              <a:rPr lang="en-US" sz="2000" kern="0" dirty="0"/>
              <a:t>All clients can </a:t>
            </a:r>
            <a:r>
              <a:rPr lang="en-US" sz="2000" kern="0" dirty="0" smtClean="0"/>
              <a:t>read &amp; write data to some replica, even in </a:t>
            </a:r>
            <a:r>
              <a:rPr lang="en-US" sz="2000" kern="0" dirty="0"/>
              <a:t>the presence of </a:t>
            </a:r>
            <a:r>
              <a:rPr lang="en-US" sz="2000" kern="0" dirty="0" smtClean="0"/>
              <a:t>failures</a:t>
            </a:r>
            <a:endParaRPr lang="en-US" sz="2000" kern="0" dirty="0"/>
          </a:p>
          <a:p>
            <a:pPr defTabSz="762000" fontAlgn="base">
              <a:lnSpc>
                <a:spcPct val="90000"/>
              </a:lnSpc>
              <a:spcBef>
                <a:spcPct val="15000"/>
              </a:spcBef>
              <a:spcAft>
                <a:spcPct val="15000"/>
              </a:spcAft>
              <a:buClr>
                <a:srgbClr val="0033CC"/>
              </a:buClr>
              <a:defRPr/>
            </a:pPr>
            <a:r>
              <a:rPr lang="en-US" sz="2000" b="1" kern="0" dirty="0" smtClean="0">
                <a:solidFill>
                  <a:srgbClr val="0070C0"/>
                </a:solidFill>
              </a:rPr>
              <a:t>Partition-tolerance </a:t>
            </a:r>
            <a:r>
              <a:rPr lang="en-US" sz="2000" kern="0" dirty="0" smtClean="0"/>
              <a:t>: </a:t>
            </a:r>
            <a:r>
              <a:rPr lang="en-US" sz="2000" kern="0" dirty="0"/>
              <a:t>operations will complete, even if network is unavailable i.e disconnected </a:t>
            </a:r>
            <a:r>
              <a:rPr lang="en-US" sz="2000" kern="0" dirty="0" smtClean="0"/>
              <a:t>network</a:t>
            </a:r>
            <a:endParaRPr lang="en-US" sz="2000" kern="0" dirty="0"/>
          </a:p>
        </p:txBody>
      </p:sp>
      <p:pic>
        <p:nvPicPr>
          <p:cNvPr id="4" name="Picture 3" descr="C:\Users\hari\Pictures\nokia_imag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172200"/>
            <a:ext cx="1143000" cy="476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="http://schemas.openxmlformats.org/presentationml/2006/main" xmlns:r="http://schemas.openxmlformats.org/officeDocument/2006/relationships" xmlns:a="http://schemas.openxmlformats.org/drawingml/2006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val="212120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3404</TotalTime>
  <Words>1834</Words>
  <Application>Microsoft Macintosh PowerPoint</Application>
  <PresentationFormat>On-screen Show (4:3)</PresentationFormat>
  <Paragraphs>439</Paragraphs>
  <Slides>28</Slides>
  <Notes>27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NoSQL with MySQL</vt:lpstr>
      <vt:lpstr>Agenda</vt:lpstr>
      <vt:lpstr>Part 1: Problem statement</vt:lpstr>
      <vt:lpstr>NoSQL : No Formal Definition</vt:lpstr>
      <vt:lpstr>Problem to solve</vt:lpstr>
      <vt:lpstr>Part 2: BACKGROUND</vt:lpstr>
      <vt:lpstr>ACID</vt:lpstr>
      <vt:lpstr>Issues Scaling DBMS</vt:lpstr>
      <vt:lpstr>CAP</vt:lpstr>
      <vt:lpstr>Part 3: Building key-value store</vt:lpstr>
      <vt:lpstr>Important Considerations</vt:lpstr>
      <vt:lpstr>Making it Available</vt:lpstr>
      <vt:lpstr>Making it Scalable</vt:lpstr>
      <vt:lpstr>Vector Clocks</vt:lpstr>
      <vt:lpstr>Eventual Consistency Example 3/2/2  </vt:lpstr>
      <vt:lpstr>PART 4: nosql with mysql</vt:lpstr>
      <vt:lpstr>NoSQL with MySQL</vt:lpstr>
      <vt:lpstr>Implementation</vt:lpstr>
      <vt:lpstr>Tuning</vt:lpstr>
      <vt:lpstr>Scalability Test (TPS/IOPS) EC2’s</vt:lpstr>
      <vt:lpstr>Know Your IOPS</vt:lpstr>
      <vt:lpstr>Performance Test</vt:lpstr>
      <vt:lpstr>Slide 23</vt:lpstr>
      <vt:lpstr>Why XFS</vt:lpstr>
      <vt:lpstr>MySQL for NoSQL</vt:lpstr>
      <vt:lpstr>More on Scalability</vt:lpstr>
      <vt:lpstr>Work on Result Stability</vt:lpstr>
      <vt:lpstr>Yekesa.kosuru@nokia.com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NoSQL with MySQL</dc:title>
  <dc:creator>hari</dc:creator>
  <cp:lastModifiedBy>Shirley Bailes</cp:lastModifiedBy>
  <cp:revision>712</cp:revision>
  <cp:lastPrinted>2011-04-10T22:17:52Z</cp:lastPrinted>
  <dcterms:created xsi:type="dcterms:W3CDTF">2011-04-13T17:29:20Z</dcterms:created>
  <dcterms:modified xsi:type="dcterms:W3CDTF">2011-04-13T17:29:34Z</dcterms:modified>
</cp:coreProperties>
</file>